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75" r:id="rId5"/>
    <p:sldId id="422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398" r:id="rId14"/>
    <p:sldId id="399" r:id="rId15"/>
    <p:sldId id="400" r:id="rId16"/>
    <p:sldId id="401" r:id="rId17"/>
    <p:sldId id="402" r:id="rId18"/>
    <p:sldId id="378" r:id="rId19"/>
    <p:sldId id="420" r:id="rId20"/>
    <p:sldId id="389" r:id="rId21"/>
    <p:sldId id="42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DF911-8A4F-48B8-ABAF-75898B4245E9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AA38-D9C5-4CB9-8D90-BD1A99730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88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>
            <a:extLst>
              <a:ext uri="{FF2B5EF4-FFF2-40B4-BE49-F238E27FC236}">
                <a16:creationId xmlns:a16="http://schemas.microsoft.com/office/drawing/2014/main" id="{18E07E13-877C-E948-91D6-7316298B7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5625"/>
            <a:ext cx="77136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902030302020204" pitchFamily="66" charset="0"/>
              </a:rPr>
              <a:t>Imran spent 50p on a drink. He used a £1 coin. How much change did he get?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B6654-9FE6-C04B-85AF-FDC1DFEF7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81300"/>
            <a:ext cx="54721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902030302020204" pitchFamily="66" charset="0"/>
              </a:rPr>
              <a:t>With his change he gave his brother 15p. How much is left?...</a:t>
            </a:r>
          </a:p>
        </p:txBody>
      </p:sp>
      <p:pic>
        <p:nvPicPr>
          <p:cNvPr id="23555" name="Picture 8" descr="C:\Users\Daddy Bear\AppData\Local\Microsoft\Windows\Temporary Internet Files\Content.IE5\DP46CIZK\MC900415074[1].wmf">
            <a:extLst>
              <a:ext uri="{FF2B5EF4-FFF2-40B4-BE49-F238E27FC236}">
                <a16:creationId xmlns:a16="http://schemas.microsoft.com/office/drawing/2014/main" id="{E1D8CFC1-78CE-744B-B0ED-023AB9D74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08275"/>
            <a:ext cx="239553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269E59-7B4E-3E41-8EA3-AD8A1D54F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157788"/>
            <a:ext cx="81359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902030302020204" pitchFamily="66" charset="0"/>
              </a:rPr>
              <a:t>How much more does he need to buy sweets costing 40p?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C09666-9789-2F40-91E1-52F3FCE93FC7}"/>
              </a:ext>
            </a:extLst>
          </p:cNvPr>
          <p:cNvSpPr txBox="1"/>
          <p:nvPr/>
        </p:nvSpPr>
        <p:spPr>
          <a:xfrm>
            <a:off x="395288" y="119743"/>
            <a:ext cx="177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Lesson 2 </a:t>
            </a:r>
          </a:p>
        </p:txBody>
      </p:sp>
    </p:spTree>
    <p:extLst>
      <p:ext uri="{BB962C8B-B14F-4D97-AF65-F5344CB8AC3E}">
        <p14:creationId xmlns:p14="http://schemas.microsoft.com/office/powerpoint/2010/main" val="8344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44CB162-8A5D-4AC2-BD52-206EA0F65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8DD7284-FD3C-49DB-AA47-A1BF704E2AA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 is the odd one out?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Redraw the image to show the correct fraction.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1710FD-42BA-4C2B-9BE2-69A3672E9FB4}"/>
              </a:ext>
            </a:extLst>
          </p:cNvPr>
          <p:cNvGrpSpPr/>
          <p:nvPr/>
        </p:nvGrpSpPr>
        <p:grpSpPr>
          <a:xfrm>
            <a:off x="1760743" y="1522558"/>
            <a:ext cx="1513885" cy="1273562"/>
            <a:chOff x="3218851" y="1762603"/>
            <a:chExt cx="1034003" cy="8698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365476C-52A1-4D24-A198-8D02743F0444}"/>
                </a:ext>
              </a:extLst>
            </p:cNvPr>
            <p:cNvSpPr/>
            <p:nvPr/>
          </p:nvSpPr>
          <p:spPr>
            <a:xfrm>
              <a:off x="3218851" y="1950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7193513-0220-45B3-99D7-DF346789BD0F}"/>
                </a:ext>
              </a:extLst>
            </p:cNvPr>
            <p:cNvSpPr/>
            <p:nvPr/>
          </p:nvSpPr>
          <p:spPr>
            <a:xfrm>
              <a:off x="3441673" y="176260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2E6A5ED-0F3E-4574-958D-B611BD421499}"/>
                </a:ext>
              </a:extLst>
            </p:cNvPr>
            <p:cNvSpPr/>
            <p:nvPr/>
          </p:nvSpPr>
          <p:spPr>
            <a:xfrm>
              <a:off x="3513782" y="2076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B20D55-C226-4A3F-9937-41DAEEA74C43}"/>
                </a:ext>
              </a:extLst>
            </p:cNvPr>
            <p:cNvSpPr/>
            <p:nvPr/>
          </p:nvSpPr>
          <p:spPr>
            <a:xfrm>
              <a:off x="3765782" y="1762603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40ABE88-EC25-4542-9D7A-ABFEC0460328}"/>
                </a:ext>
              </a:extLst>
            </p:cNvPr>
            <p:cNvSpPr/>
            <p:nvPr/>
          </p:nvSpPr>
          <p:spPr>
            <a:xfrm>
              <a:off x="3832386" y="2085677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575D51-0F88-4E09-82DA-4BC7087CC852}"/>
                </a:ext>
              </a:extLst>
            </p:cNvPr>
            <p:cNvSpPr/>
            <p:nvPr/>
          </p:nvSpPr>
          <p:spPr>
            <a:xfrm>
              <a:off x="3268047" y="2286552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FBBC19D-76D9-499F-A7A7-22EF8FC83883}"/>
                </a:ext>
              </a:extLst>
            </p:cNvPr>
            <p:cNvSpPr/>
            <p:nvPr/>
          </p:nvSpPr>
          <p:spPr>
            <a:xfrm>
              <a:off x="3624908" y="238046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33C4128-0920-4B62-B2EA-BA465441074A}"/>
                </a:ext>
              </a:extLst>
            </p:cNvPr>
            <p:cNvSpPr/>
            <p:nvPr/>
          </p:nvSpPr>
          <p:spPr>
            <a:xfrm>
              <a:off x="4000854" y="2376879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DEB767C2-BC72-41B0-BA72-2A33ABCCA140}"/>
              </a:ext>
            </a:extLst>
          </p:cNvPr>
          <p:cNvGraphicFramePr>
            <a:graphicFrameLocks noGrp="1"/>
          </p:cNvGraphicFramePr>
          <p:nvPr/>
        </p:nvGraphicFramePr>
        <p:xfrm>
          <a:off x="5526899" y="1750035"/>
          <a:ext cx="1872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82460E74-28E0-4058-AD23-1C24542588B6}"/>
              </a:ext>
            </a:extLst>
          </p:cNvPr>
          <p:cNvGraphicFramePr>
            <a:graphicFrameLocks noGrp="1"/>
          </p:cNvGraphicFramePr>
          <p:nvPr/>
        </p:nvGraphicFramePr>
        <p:xfrm>
          <a:off x="1809477" y="3557986"/>
          <a:ext cx="2529968" cy="21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767665076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</a:tblGrid>
              <a:tr h="21083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C61ADE65-E092-4E3A-918A-2125B89315AA}"/>
              </a:ext>
            </a:extLst>
          </p:cNvPr>
          <p:cNvGraphicFramePr>
            <a:graphicFrameLocks noGrp="1"/>
          </p:cNvGraphicFramePr>
          <p:nvPr/>
        </p:nvGraphicFramePr>
        <p:xfrm>
          <a:off x="1657216" y="3726366"/>
          <a:ext cx="2846214" cy="31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221933205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D74949B-2952-46A6-BA61-264377A75FEB}"/>
              </a:ext>
            </a:extLst>
          </p:cNvPr>
          <p:cNvGraphicFramePr>
            <a:graphicFrameLocks noGrp="1"/>
          </p:cNvGraphicFramePr>
          <p:nvPr/>
        </p:nvGraphicFramePr>
        <p:xfrm>
          <a:off x="3204180" y="3724957"/>
          <a:ext cx="360000" cy="63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665FE016-D256-4E25-96EE-3F13B87BD476}"/>
              </a:ext>
            </a:extLst>
          </p:cNvPr>
          <p:cNvGrpSpPr/>
          <p:nvPr/>
        </p:nvGrpSpPr>
        <p:grpSpPr>
          <a:xfrm>
            <a:off x="1307885" y="1774990"/>
            <a:ext cx="4218003" cy="648000"/>
            <a:chOff x="2371218" y="1680556"/>
            <a:chExt cx="3420539" cy="64800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B67C64F-A8AC-4E49-AB26-5C832E2AAD3D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5A87BC-26AB-4AF9-A539-2548DCF3A374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A.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3B7C85-9392-410F-92D1-4202C14F75D9}"/>
              </a:ext>
            </a:extLst>
          </p:cNvPr>
          <p:cNvGrpSpPr/>
          <p:nvPr/>
        </p:nvGrpSpPr>
        <p:grpSpPr>
          <a:xfrm>
            <a:off x="1307886" y="3395686"/>
            <a:ext cx="4219014" cy="324420"/>
            <a:chOff x="2371218" y="1680556"/>
            <a:chExt cx="3420539" cy="30777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1E7744-1BE1-4F13-9848-A4123982DCF6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D.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66347F2-BD69-4D6E-8F1D-182334FD32BD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C.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63147D8-04E3-43CB-B0D8-DBC900893627}"/>
              </a:ext>
            </a:extLst>
          </p:cNvPr>
          <p:cNvSpPr txBox="1"/>
          <p:nvPr/>
        </p:nvSpPr>
        <p:spPr>
          <a:xfrm>
            <a:off x="8401878" y="5963478"/>
            <a:ext cx="466818" cy="36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07551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44CB162-8A5D-4AC2-BD52-206EA0F65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8DD7284-FD3C-49DB-AA47-A1BF704E2AA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 is the odd one out?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Redraw the image to show the correct fraction.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images, for example:  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1710FD-42BA-4C2B-9BE2-69A3672E9FB4}"/>
              </a:ext>
            </a:extLst>
          </p:cNvPr>
          <p:cNvGrpSpPr/>
          <p:nvPr/>
        </p:nvGrpSpPr>
        <p:grpSpPr>
          <a:xfrm>
            <a:off x="1760743" y="1522558"/>
            <a:ext cx="1513885" cy="1273562"/>
            <a:chOff x="3218851" y="1762603"/>
            <a:chExt cx="1034003" cy="8698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365476C-52A1-4D24-A198-8D02743F0444}"/>
                </a:ext>
              </a:extLst>
            </p:cNvPr>
            <p:cNvSpPr/>
            <p:nvPr/>
          </p:nvSpPr>
          <p:spPr>
            <a:xfrm>
              <a:off x="3218851" y="1950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7193513-0220-45B3-99D7-DF346789BD0F}"/>
                </a:ext>
              </a:extLst>
            </p:cNvPr>
            <p:cNvSpPr/>
            <p:nvPr/>
          </p:nvSpPr>
          <p:spPr>
            <a:xfrm>
              <a:off x="3441673" y="176260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2E6A5ED-0F3E-4574-958D-B611BD421499}"/>
                </a:ext>
              </a:extLst>
            </p:cNvPr>
            <p:cNvSpPr/>
            <p:nvPr/>
          </p:nvSpPr>
          <p:spPr>
            <a:xfrm>
              <a:off x="3513782" y="2076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B20D55-C226-4A3F-9937-41DAEEA74C43}"/>
                </a:ext>
              </a:extLst>
            </p:cNvPr>
            <p:cNvSpPr/>
            <p:nvPr/>
          </p:nvSpPr>
          <p:spPr>
            <a:xfrm>
              <a:off x="3765782" y="1762603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40ABE88-EC25-4542-9D7A-ABFEC0460328}"/>
                </a:ext>
              </a:extLst>
            </p:cNvPr>
            <p:cNvSpPr/>
            <p:nvPr/>
          </p:nvSpPr>
          <p:spPr>
            <a:xfrm>
              <a:off x="3832386" y="2085677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575D51-0F88-4E09-82DA-4BC7087CC852}"/>
                </a:ext>
              </a:extLst>
            </p:cNvPr>
            <p:cNvSpPr/>
            <p:nvPr/>
          </p:nvSpPr>
          <p:spPr>
            <a:xfrm>
              <a:off x="3268047" y="2286552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FBBC19D-76D9-499F-A7A7-22EF8FC83883}"/>
                </a:ext>
              </a:extLst>
            </p:cNvPr>
            <p:cNvSpPr/>
            <p:nvPr/>
          </p:nvSpPr>
          <p:spPr>
            <a:xfrm>
              <a:off x="3624908" y="238046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33C4128-0920-4B62-B2EA-BA465441074A}"/>
                </a:ext>
              </a:extLst>
            </p:cNvPr>
            <p:cNvSpPr/>
            <p:nvPr/>
          </p:nvSpPr>
          <p:spPr>
            <a:xfrm>
              <a:off x="4000854" y="2376879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DEB767C2-BC72-41B0-BA72-2A33ABCCA140}"/>
              </a:ext>
            </a:extLst>
          </p:cNvPr>
          <p:cNvGraphicFramePr>
            <a:graphicFrameLocks noGrp="1"/>
          </p:cNvGraphicFramePr>
          <p:nvPr/>
        </p:nvGraphicFramePr>
        <p:xfrm>
          <a:off x="5526899" y="1750035"/>
          <a:ext cx="1872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82460E74-28E0-4058-AD23-1C24542588B6}"/>
              </a:ext>
            </a:extLst>
          </p:cNvPr>
          <p:cNvGraphicFramePr>
            <a:graphicFrameLocks noGrp="1"/>
          </p:cNvGraphicFramePr>
          <p:nvPr/>
        </p:nvGraphicFramePr>
        <p:xfrm>
          <a:off x="1809477" y="3557986"/>
          <a:ext cx="2529968" cy="21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767665076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</a:tblGrid>
              <a:tr h="21083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C61ADE65-E092-4E3A-918A-2125B89315AA}"/>
              </a:ext>
            </a:extLst>
          </p:cNvPr>
          <p:cNvGraphicFramePr>
            <a:graphicFrameLocks noGrp="1"/>
          </p:cNvGraphicFramePr>
          <p:nvPr/>
        </p:nvGraphicFramePr>
        <p:xfrm>
          <a:off x="1657216" y="3726366"/>
          <a:ext cx="2846214" cy="31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221933205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D74949B-2952-46A6-BA61-264377A75FEB}"/>
              </a:ext>
            </a:extLst>
          </p:cNvPr>
          <p:cNvGraphicFramePr>
            <a:graphicFrameLocks noGrp="1"/>
          </p:cNvGraphicFramePr>
          <p:nvPr/>
        </p:nvGraphicFramePr>
        <p:xfrm>
          <a:off x="3204180" y="3724957"/>
          <a:ext cx="360000" cy="63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665FE016-D256-4E25-96EE-3F13B87BD476}"/>
              </a:ext>
            </a:extLst>
          </p:cNvPr>
          <p:cNvGrpSpPr/>
          <p:nvPr/>
        </p:nvGrpSpPr>
        <p:grpSpPr>
          <a:xfrm>
            <a:off x="1307885" y="1774990"/>
            <a:ext cx="4218003" cy="648000"/>
            <a:chOff x="2371218" y="1680556"/>
            <a:chExt cx="3420539" cy="64800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B67C64F-A8AC-4E49-AB26-5C832E2AAD3D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5A87BC-26AB-4AF9-A539-2548DCF3A374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A.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3B7C85-9392-410F-92D1-4202C14F75D9}"/>
              </a:ext>
            </a:extLst>
          </p:cNvPr>
          <p:cNvGrpSpPr/>
          <p:nvPr/>
        </p:nvGrpSpPr>
        <p:grpSpPr>
          <a:xfrm>
            <a:off x="1307886" y="3395686"/>
            <a:ext cx="4219014" cy="324420"/>
            <a:chOff x="2371218" y="1680556"/>
            <a:chExt cx="3420539" cy="30777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1E7744-1BE1-4F13-9848-A4123982DCF6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D.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66347F2-BD69-4D6E-8F1D-182334FD32BD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C.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3FA3FE7-B394-4002-AB5D-31D1C3EFAEDC}"/>
              </a:ext>
            </a:extLst>
          </p:cNvPr>
          <p:cNvSpPr/>
          <p:nvPr/>
        </p:nvSpPr>
        <p:spPr>
          <a:xfrm>
            <a:off x="4945042" y="1467702"/>
            <a:ext cx="2891073" cy="1479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2BCB451-6427-40EC-BBAE-480062F748E8}"/>
              </a:ext>
            </a:extLst>
          </p:cNvPr>
          <p:cNvGraphicFramePr>
            <a:graphicFrameLocks noGrp="1"/>
          </p:cNvGraphicFramePr>
          <p:nvPr/>
        </p:nvGraphicFramePr>
        <p:xfrm>
          <a:off x="5229887" y="4987975"/>
          <a:ext cx="1872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D807A6AB-74AF-4ABA-8B38-7DA71F007127}"/>
              </a:ext>
            </a:extLst>
          </p:cNvPr>
          <p:cNvSpPr txBox="1"/>
          <p:nvPr/>
        </p:nvSpPr>
        <p:spPr>
          <a:xfrm>
            <a:off x="8401878" y="5963478"/>
            <a:ext cx="466818" cy="36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89875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B9284A-E42B-4621-BD37-B76ACD8B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62361B-BA71-4058-8427-B9BF93B75DF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Josh 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F418040-0A37-43F4-8DBC-E00C8F7FC6CD}"/>
              </a:ext>
            </a:extLst>
          </p:cNvPr>
          <p:cNvGraphicFramePr>
            <a:graphicFrameLocks noGrp="1"/>
          </p:cNvGraphicFramePr>
          <p:nvPr/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EDFCDB7-D869-42CA-8AE3-63F729274958}"/>
              </a:ext>
            </a:extLst>
          </p:cNvPr>
          <p:cNvSpPr txBox="1"/>
          <p:nvPr/>
        </p:nvSpPr>
        <p:spPr>
          <a:xfrm>
            <a:off x="8401878" y="5963478"/>
            <a:ext cx="466818" cy="36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0230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B9284A-E42B-4621-BD37-B76ACD8B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62361B-BA71-4058-8427-B9BF93B75DF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Josh 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Josh is incorrect because…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F418040-0A37-43F4-8DBC-E00C8F7FC6CD}"/>
              </a:ext>
            </a:extLst>
          </p:cNvPr>
          <p:cNvGraphicFramePr>
            <a:graphicFrameLocks noGrp="1"/>
          </p:cNvGraphicFramePr>
          <p:nvPr/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0292453-9906-4AC1-B5A5-0CA64C578F50}"/>
              </a:ext>
            </a:extLst>
          </p:cNvPr>
          <p:cNvSpPr txBox="1"/>
          <p:nvPr/>
        </p:nvSpPr>
        <p:spPr>
          <a:xfrm>
            <a:off x="8401878" y="5963478"/>
            <a:ext cx="466818" cy="36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53261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B9284A-E42B-4621-BD37-B76ACD8B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62361B-BA71-4058-8427-B9BF93B75DF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Josh 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Josh is incorrect because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whole is 9. 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fraction should be      or      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F418040-0A37-43F4-8DBC-E00C8F7FC6CD}"/>
              </a:ext>
            </a:extLst>
          </p:cNvPr>
          <p:cNvGraphicFramePr>
            <a:graphicFrameLocks noGrp="1"/>
          </p:cNvGraphicFramePr>
          <p:nvPr/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5E2E4FB-48AC-4464-A7DB-8943ED46DE53}"/>
              </a:ext>
            </a:extLst>
          </p:cNvPr>
          <p:cNvGraphicFramePr>
            <a:graphicFrameLocks noGrp="1"/>
          </p:cNvGraphicFramePr>
          <p:nvPr/>
        </p:nvGraphicFramePr>
        <p:xfrm>
          <a:off x="3131060" y="5665768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DA2A4B-DA10-4653-96EE-327FA282E1F3}"/>
              </a:ext>
            </a:extLst>
          </p:cNvPr>
          <p:cNvGraphicFramePr>
            <a:graphicFrameLocks noGrp="1"/>
          </p:cNvGraphicFramePr>
          <p:nvPr/>
        </p:nvGraphicFramePr>
        <p:xfrm>
          <a:off x="3796004" y="5665768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2679804-F1EA-4D3C-9E85-06C8F6B44D2F}"/>
              </a:ext>
            </a:extLst>
          </p:cNvPr>
          <p:cNvSpPr txBox="1"/>
          <p:nvPr/>
        </p:nvSpPr>
        <p:spPr>
          <a:xfrm>
            <a:off x="8401878" y="5963478"/>
            <a:ext cx="466818" cy="36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66856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Tara has placed a fraction on the number line.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6DDCC4-EBF4-4074-9D38-EBBAAB904F65}"/>
              </a:ext>
            </a:extLst>
          </p:cNvPr>
          <p:cNvGraphicFramePr>
            <a:graphicFrameLocks noGrp="1"/>
          </p:cNvGraphicFramePr>
          <p:nvPr/>
        </p:nvGraphicFramePr>
        <p:xfrm>
          <a:off x="1893400" y="2220735"/>
          <a:ext cx="5357196" cy="28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14C790-6CEC-4375-AC0A-346FAF85F75E}"/>
              </a:ext>
            </a:extLst>
          </p:cNvPr>
          <p:cNvGraphicFramePr>
            <a:graphicFrameLocks noGrp="1"/>
          </p:cNvGraphicFramePr>
          <p:nvPr/>
        </p:nvGraphicFramePr>
        <p:xfrm>
          <a:off x="1670184" y="2407185"/>
          <a:ext cx="5803629" cy="4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C5466F-002F-41B7-82A9-7CF2542EAD6A}"/>
              </a:ext>
            </a:extLst>
          </p:cNvPr>
          <p:cNvGraphicFramePr>
            <a:graphicFrameLocks noGrp="1"/>
          </p:cNvGraphicFramePr>
          <p:nvPr/>
        </p:nvGraphicFramePr>
        <p:xfrm>
          <a:off x="4399721" y="2352305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F481632-FC2F-45C8-8037-1BE99A461F3E}"/>
              </a:ext>
            </a:extLst>
          </p:cNvPr>
          <p:cNvSpPr txBox="1"/>
          <p:nvPr/>
        </p:nvSpPr>
        <p:spPr>
          <a:xfrm>
            <a:off x="8401878" y="5963478"/>
            <a:ext cx="466818" cy="36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7228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Tara has placed a fraction on the number line.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Tara is incorrect because...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6DDCC4-EBF4-4074-9D38-EBBAAB904F65}"/>
              </a:ext>
            </a:extLst>
          </p:cNvPr>
          <p:cNvGraphicFramePr>
            <a:graphicFrameLocks noGrp="1"/>
          </p:cNvGraphicFramePr>
          <p:nvPr/>
        </p:nvGraphicFramePr>
        <p:xfrm>
          <a:off x="1893400" y="2220735"/>
          <a:ext cx="5357196" cy="28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14C790-6CEC-4375-AC0A-346FAF85F75E}"/>
              </a:ext>
            </a:extLst>
          </p:cNvPr>
          <p:cNvGraphicFramePr>
            <a:graphicFrameLocks noGrp="1"/>
          </p:cNvGraphicFramePr>
          <p:nvPr/>
        </p:nvGraphicFramePr>
        <p:xfrm>
          <a:off x="1670184" y="2407185"/>
          <a:ext cx="5803629" cy="4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C5466F-002F-41B7-82A9-7CF2542EAD6A}"/>
              </a:ext>
            </a:extLst>
          </p:cNvPr>
          <p:cNvGraphicFramePr>
            <a:graphicFrameLocks noGrp="1"/>
          </p:cNvGraphicFramePr>
          <p:nvPr/>
        </p:nvGraphicFramePr>
        <p:xfrm>
          <a:off x="4399721" y="2352305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0134B6A-0A6D-484A-BCB5-58749189B3DC}"/>
              </a:ext>
            </a:extLst>
          </p:cNvPr>
          <p:cNvSpPr txBox="1"/>
          <p:nvPr/>
        </p:nvSpPr>
        <p:spPr>
          <a:xfrm>
            <a:off x="8401878" y="5963478"/>
            <a:ext cx="466818" cy="36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6745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Tara has placed a fraction on the number line.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Tara is incorrect because she has placed the fraction in the middle of the number line which would be      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6DDCC4-EBF4-4074-9D38-EBBAAB904F65}"/>
              </a:ext>
            </a:extLst>
          </p:cNvPr>
          <p:cNvGraphicFramePr>
            <a:graphicFrameLocks noGrp="1"/>
          </p:cNvGraphicFramePr>
          <p:nvPr/>
        </p:nvGraphicFramePr>
        <p:xfrm>
          <a:off x="1893400" y="2220735"/>
          <a:ext cx="5357196" cy="28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14C790-6CEC-4375-AC0A-346FAF85F75E}"/>
              </a:ext>
            </a:extLst>
          </p:cNvPr>
          <p:cNvGraphicFramePr>
            <a:graphicFrameLocks noGrp="1"/>
          </p:cNvGraphicFramePr>
          <p:nvPr/>
        </p:nvGraphicFramePr>
        <p:xfrm>
          <a:off x="1670184" y="2407185"/>
          <a:ext cx="5803629" cy="4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C5466F-002F-41B7-82A9-7CF2542EAD6A}"/>
              </a:ext>
            </a:extLst>
          </p:cNvPr>
          <p:cNvGraphicFramePr>
            <a:graphicFrameLocks noGrp="1"/>
          </p:cNvGraphicFramePr>
          <p:nvPr/>
        </p:nvGraphicFramePr>
        <p:xfrm>
          <a:off x="4399721" y="2352305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52789AD-A385-46BF-91C9-7E48C4C115A4}"/>
              </a:ext>
            </a:extLst>
          </p:cNvPr>
          <p:cNvGraphicFramePr>
            <a:graphicFrameLocks noGrp="1"/>
          </p:cNvGraphicFramePr>
          <p:nvPr/>
        </p:nvGraphicFramePr>
        <p:xfrm>
          <a:off x="4647961" y="5260711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62044A6-A8EC-43A0-858A-5B6D4E4A2556}"/>
              </a:ext>
            </a:extLst>
          </p:cNvPr>
          <p:cNvSpPr txBox="1"/>
          <p:nvPr/>
        </p:nvSpPr>
        <p:spPr>
          <a:xfrm>
            <a:off x="8401878" y="5963478"/>
            <a:ext cx="466818" cy="36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675261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4BD158-D85E-4E42-9158-07C57CB8B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57" y="624070"/>
            <a:ext cx="8109857" cy="62275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2EBBDC-B71B-DD44-9569-D4CF8C4A5A3A}"/>
              </a:ext>
            </a:extLst>
          </p:cNvPr>
          <p:cNvSpPr txBox="1"/>
          <p:nvPr/>
        </p:nvSpPr>
        <p:spPr>
          <a:xfrm>
            <a:off x="87086" y="162405"/>
            <a:ext cx="165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Plenary </a:t>
            </a:r>
          </a:p>
        </p:txBody>
      </p:sp>
    </p:spTree>
    <p:extLst>
      <p:ext uri="{BB962C8B-B14F-4D97-AF65-F5344CB8AC3E}">
        <p14:creationId xmlns:p14="http://schemas.microsoft.com/office/powerpoint/2010/main" val="112157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omic Sans MS" panose="030F0902030302020204" pitchFamily="66" charset="0"/>
              </a:rPr>
              <a:t>Concept: Fractions </a:t>
            </a: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omic Sans MS" panose="030F0902030302020204" pitchFamily="66" charset="0"/>
              </a:rPr>
              <a:t>Small Step: Unit and Non</a:t>
            </a:r>
          </a:p>
          <a:p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omic Sans MS" panose="030F0902030302020204" pitchFamily="66" charset="0"/>
              </a:rPr>
              <a:t>    Unit Fractions</a:t>
            </a: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44649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B9D3D1-BFDC-4727-AA4E-10DE80838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614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FE345A1-0EF2-467B-B7BD-7523FC8ED00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fractions shown by the shaded or circled sections and find the odd one out. Circle the unit fractions. 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F918C14-8C83-4728-9991-FDE2FE7E1BAB}"/>
              </a:ext>
            </a:extLst>
          </p:cNvPr>
          <p:cNvGraphicFramePr>
            <a:graphicFrameLocks noGrp="1"/>
          </p:cNvGraphicFramePr>
          <p:nvPr/>
        </p:nvGraphicFramePr>
        <p:xfrm>
          <a:off x="2286445" y="3658241"/>
          <a:ext cx="248803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803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3175744-EC15-4854-8290-45D82359D80E}"/>
              </a:ext>
            </a:extLst>
          </p:cNvPr>
          <p:cNvSpPr txBox="1"/>
          <p:nvPr/>
        </p:nvSpPr>
        <p:spPr>
          <a:xfrm>
            <a:off x="4209591" y="1703057"/>
            <a:ext cx="138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Three out of seven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27D8172-D051-4A7B-8374-E83EF5CF700B}"/>
              </a:ext>
            </a:extLst>
          </p:cNvPr>
          <p:cNvGraphicFramePr>
            <a:graphicFrameLocks noGrp="1"/>
          </p:cNvGraphicFramePr>
          <p:nvPr/>
        </p:nvGraphicFramePr>
        <p:xfrm>
          <a:off x="2529957" y="4655217"/>
          <a:ext cx="2772119" cy="830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17">
                  <a:extLst>
                    <a:ext uri="{9D8B030D-6E8A-4147-A177-3AD203B41FA5}">
                      <a16:colId xmlns:a16="http://schemas.microsoft.com/office/drawing/2014/main" val="2252310583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4222584332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287441482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1594046725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2324560662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3915236448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4042502649"/>
                    </a:ext>
                  </a:extLst>
                </a:gridCol>
              </a:tblGrid>
              <a:tr h="83021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90691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141FC76-72B4-406A-ABB4-8C0385DD3538}"/>
              </a:ext>
            </a:extLst>
          </p:cNvPr>
          <p:cNvGraphicFramePr>
            <a:graphicFrameLocks noGrp="1"/>
          </p:cNvGraphicFramePr>
          <p:nvPr/>
        </p:nvGraphicFramePr>
        <p:xfrm>
          <a:off x="792443" y="1998596"/>
          <a:ext cx="1668123" cy="1187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041">
                  <a:extLst>
                    <a:ext uri="{9D8B030D-6E8A-4147-A177-3AD203B41FA5}">
                      <a16:colId xmlns:a16="http://schemas.microsoft.com/office/drawing/2014/main" val="183051415"/>
                    </a:ext>
                  </a:extLst>
                </a:gridCol>
                <a:gridCol w="556041">
                  <a:extLst>
                    <a:ext uri="{9D8B030D-6E8A-4147-A177-3AD203B41FA5}">
                      <a16:colId xmlns:a16="http://schemas.microsoft.com/office/drawing/2014/main" val="1447409962"/>
                    </a:ext>
                  </a:extLst>
                </a:gridCol>
                <a:gridCol w="556041">
                  <a:extLst>
                    <a:ext uri="{9D8B030D-6E8A-4147-A177-3AD203B41FA5}">
                      <a16:colId xmlns:a16="http://schemas.microsoft.com/office/drawing/2014/main" val="2662995071"/>
                    </a:ext>
                  </a:extLst>
                </a:gridCol>
              </a:tblGrid>
              <a:tr h="395778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19027"/>
                  </a:ext>
                </a:extLst>
              </a:tr>
              <a:tr h="395778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92632"/>
                  </a:ext>
                </a:extLst>
              </a:tr>
              <a:tr h="395778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6800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9C7183F-8400-470C-92A5-D631F407E67E}"/>
              </a:ext>
            </a:extLst>
          </p:cNvPr>
          <p:cNvGraphicFramePr>
            <a:graphicFrameLocks noGrp="1"/>
          </p:cNvGraphicFramePr>
          <p:nvPr/>
        </p:nvGraphicFramePr>
        <p:xfrm>
          <a:off x="739828" y="4349643"/>
          <a:ext cx="341713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713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90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90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611B554-DE15-41EE-8744-F2D1D9E50923}"/>
              </a:ext>
            </a:extLst>
          </p:cNvPr>
          <p:cNvGraphicFramePr>
            <a:graphicFrameLocks noGrp="1"/>
          </p:cNvGraphicFramePr>
          <p:nvPr/>
        </p:nvGraphicFramePr>
        <p:xfrm>
          <a:off x="7681511" y="4714297"/>
          <a:ext cx="248803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803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58E2592E-A1F4-4D85-92D5-7DBCB770DF10}"/>
              </a:ext>
            </a:extLst>
          </p:cNvPr>
          <p:cNvSpPr/>
          <p:nvPr/>
        </p:nvSpPr>
        <p:spPr>
          <a:xfrm>
            <a:off x="5967108" y="1856264"/>
            <a:ext cx="1973985" cy="8567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7399-1345-4827-BF44-88B39107A47A}"/>
              </a:ext>
            </a:extLst>
          </p:cNvPr>
          <p:cNvSpPr txBox="1"/>
          <p:nvPr/>
        </p:nvSpPr>
        <p:spPr>
          <a:xfrm>
            <a:off x="8401878" y="5963478"/>
            <a:ext cx="466818" cy="36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25849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B9D3D1-BFDC-4727-AA4E-10DE80838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614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FE345A1-0EF2-467B-B7BD-7523FC8ED00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fractions shown by the shaded or circled sections and find the odd one out. Circle the unit fractions. 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 the odd one out.        and       are unit fractions.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F918C14-8C83-4728-9991-FDE2FE7E1BAB}"/>
              </a:ext>
            </a:extLst>
          </p:cNvPr>
          <p:cNvGraphicFramePr>
            <a:graphicFrameLocks noGrp="1"/>
          </p:cNvGraphicFramePr>
          <p:nvPr/>
        </p:nvGraphicFramePr>
        <p:xfrm>
          <a:off x="2286445" y="3658241"/>
          <a:ext cx="248803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803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3175744-EC15-4854-8290-45D82359D80E}"/>
              </a:ext>
            </a:extLst>
          </p:cNvPr>
          <p:cNvSpPr txBox="1"/>
          <p:nvPr/>
        </p:nvSpPr>
        <p:spPr>
          <a:xfrm>
            <a:off x="4209591" y="1703057"/>
            <a:ext cx="138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Three out of seven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27D8172-D051-4A7B-8374-E83EF5CF700B}"/>
              </a:ext>
            </a:extLst>
          </p:cNvPr>
          <p:cNvGraphicFramePr>
            <a:graphicFrameLocks noGrp="1"/>
          </p:cNvGraphicFramePr>
          <p:nvPr/>
        </p:nvGraphicFramePr>
        <p:xfrm>
          <a:off x="2529957" y="4655217"/>
          <a:ext cx="2772119" cy="830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17">
                  <a:extLst>
                    <a:ext uri="{9D8B030D-6E8A-4147-A177-3AD203B41FA5}">
                      <a16:colId xmlns:a16="http://schemas.microsoft.com/office/drawing/2014/main" val="2252310583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4222584332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287441482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1594046725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2324560662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3915236448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4042502649"/>
                    </a:ext>
                  </a:extLst>
                </a:gridCol>
              </a:tblGrid>
              <a:tr h="83021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90691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141FC76-72B4-406A-ABB4-8C0385DD3538}"/>
              </a:ext>
            </a:extLst>
          </p:cNvPr>
          <p:cNvGraphicFramePr>
            <a:graphicFrameLocks noGrp="1"/>
          </p:cNvGraphicFramePr>
          <p:nvPr/>
        </p:nvGraphicFramePr>
        <p:xfrm>
          <a:off x="792443" y="1998596"/>
          <a:ext cx="1668123" cy="1187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041">
                  <a:extLst>
                    <a:ext uri="{9D8B030D-6E8A-4147-A177-3AD203B41FA5}">
                      <a16:colId xmlns:a16="http://schemas.microsoft.com/office/drawing/2014/main" val="183051415"/>
                    </a:ext>
                  </a:extLst>
                </a:gridCol>
                <a:gridCol w="556041">
                  <a:extLst>
                    <a:ext uri="{9D8B030D-6E8A-4147-A177-3AD203B41FA5}">
                      <a16:colId xmlns:a16="http://schemas.microsoft.com/office/drawing/2014/main" val="1447409962"/>
                    </a:ext>
                  </a:extLst>
                </a:gridCol>
                <a:gridCol w="556041">
                  <a:extLst>
                    <a:ext uri="{9D8B030D-6E8A-4147-A177-3AD203B41FA5}">
                      <a16:colId xmlns:a16="http://schemas.microsoft.com/office/drawing/2014/main" val="2662995071"/>
                    </a:ext>
                  </a:extLst>
                </a:gridCol>
              </a:tblGrid>
              <a:tr h="395778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19027"/>
                  </a:ext>
                </a:extLst>
              </a:tr>
              <a:tr h="395778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92632"/>
                  </a:ext>
                </a:extLst>
              </a:tr>
              <a:tr h="395778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6800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9C7183F-8400-470C-92A5-D631F407E67E}"/>
              </a:ext>
            </a:extLst>
          </p:cNvPr>
          <p:cNvGraphicFramePr>
            <a:graphicFrameLocks noGrp="1"/>
          </p:cNvGraphicFramePr>
          <p:nvPr/>
        </p:nvGraphicFramePr>
        <p:xfrm>
          <a:off x="739828" y="4349643"/>
          <a:ext cx="341713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713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90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90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611B554-DE15-41EE-8744-F2D1D9E50923}"/>
              </a:ext>
            </a:extLst>
          </p:cNvPr>
          <p:cNvGraphicFramePr>
            <a:graphicFrameLocks noGrp="1"/>
          </p:cNvGraphicFramePr>
          <p:nvPr/>
        </p:nvGraphicFramePr>
        <p:xfrm>
          <a:off x="7681511" y="4714297"/>
          <a:ext cx="248803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803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58E2592E-A1F4-4D85-92D5-7DBCB770DF10}"/>
              </a:ext>
            </a:extLst>
          </p:cNvPr>
          <p:cNvSpPr/>
          <p:nvPr/>
        </p:nvSpPr>
        <p:spPr>
          <a:xfrm>
            <a:off x="5967108" y="1856264"/>
            <a:ext cx="1973985" cy="8567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C092F8-3427-4B8D-9F45-5E9032A593FF}"/>
              </a:ext>
            </a:extLst>
          </p:cNvPr>
          <p:cNvCxnSpPr>
            <a:cxnSpLocks/>
          </p:cNvCxnSpPr>
          <p:nvPr/>
        </p:nvCxnSpPr>
        <p:spPr>
          <a:xfrm flipH="1">
            <a:off x="2559312" y="2813979"/>
            <a:ext cx="3643190" cy="1149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7EB41CA-E4D6-42EF-BA71-32217AD128CB}"/>
              </a:ext>
            </a:extLst>
          </p:cNvPr>
          <p:cNvCxnSpPr>
            <a:cxnSpLocks/>
          </p:cNvCxnSpPr>
          <p:nvPr/>
        </p:nvCxnSpPr>
        <p:spPr>
          <a:xfrm>
            <a:off x="2732940" y="2813979"/>
            <a:ext cx="4625481" cy="1943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7593DFE-C39E-43DB-A9E5-4DB969B0C233}"/>
              </a:ext>
            </a:extLst>
          </p:cNvPr>
          <p:cNvCxnSpPr>
            <a:cxnSpLocks/>
          </p:cNvCxnSpPr>
          <p:nvPr/>
        </p:nvCxnSpPr>
        <p:spPr>
          <a:xfrm flipV="1">
            <a:off x="3929362" y="2447106"/>
            <a:ext cx="894429" cy="20834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57AFDDA4-F6D5-4A61-8B9E-186161A9AD33}"/>
              </a:ext>
            </a:extLst>
          </p:cNvPr>
          <p:cNvSpPr/>
          <p:nvPr/>
        </p:nvSpPr>
        <p:spPr>
          <a:xfrm>
            <a:off x="478903" y="1588902"/>
            <a:ext cx="2254037" cy="1999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BA20E05-9B4B-455E-A939-047EF499560B}"/>
              </a:ext>
            </a:extLst>
          </p:cNvPr>
          <p:cNvSpPr/>
          <p:nvPr/>
        </p:nvSpPr>
        <p:spPr>
          <a:xfrm>
            <a:off x="478903" y="4281745"/>
            <a:ext cx="850025" cy="7542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8017A2-7A6A-4EA1-8CA0-C002839E6A0D}"/>
              </a:ext>
            </a:extLst>
          </p:cNvPr>
          <p:cNvSpPr/>
          <p:nvPr/>
        </p:nvSpPr>
        <p:spPr>
          <a:xfrm>
            <a:off x="7374455" y="4632837"/>
            <a:ext cx="850025" cy="7542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608A344-0479-4C49-9467-E1AE2A3DC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036591"/>
              </p:ext>
            </p:extLst>
          </p:nvPr>
        </p:nvGraphicFramePr>
        <p:xfrm>
          <a:off x="399604" y="5628822"/>
          <a:ext cx="340224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224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2698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2698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DEFC87AF-AED3-4B11-91C4-6FF6EBFEC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021881"/>
              </p:ext>
            </p:extLst>
          </p:nvPr>
        </p:nvGraphicFramePr>
        <p:xfrm>
          <a:off x="3268699" y="5628822"/>
          <a:ext cx="340224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224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2698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2698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D7FEF2CE-E496-4DA9-904C-99041D4FE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24375"/>
              </p:ext>
            </p:extLst>
          </p:nvPr>
        </p:nvGraphicFramePr>
        <p:xfrm>
          <a:off x="4302720" y="5628822"/>
          <a:ext cx="340224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224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2698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2698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08828346-BE4A-4B60-B573-5157DD7A30AF}"/>
              </a:ext>
            </a:extLst>
          </p:cNvPr>
          <p:cNvSpPr txBox="1"/>
          <p:nvPr/>
        </p:nvSpPr>
        <p:spPr>
          <a:xfrm>
            <a:off x="8401878" y="5963478"/>
            <a:ext cx="466818" cy="36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9660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AFE4B5-F2BC-4261-866D-3A886F2B4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614"/>
            <a:ext cx="8913124" cy="63221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13F458B-EB2D-4440-AD04-6CC5C4F42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11260"/>
              </p:ext>
            </p:extLst>
          </p:nvPr>
        </p:nvGraphicFramePr>
        <p:xfrm>
          <a:off x="1881481" y="2771583"/>
          <a:ext cx="34940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402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6D2FE0B-E6F7-4C7E-A913-CCA753086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94396"/>
              </p:ext>
            </p:extLst>
          </p:nvPr>
        </p:nvGraphicFramePr>
        <p:xfrm>
          <a:off x="6409550" y="2621243"/>
          <a:ext cx="1221045" cy="759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209">
                  <a:extLst>
                    <a:ext uri="{9D8B030D-6E8A-4147-A177-3AD203B41FA5}">
                      <a16:colId xmlns:a16="http://schemas.microsoft.com/office/drawing/2014/main" val="2336831806"/>
                    </a:ext>
                  </a:extLst>
                </a:gridCol>
                <a:gridCol w="244209">
                  <a:extLst>
                    <a:ext uri="{9D8B030D-6E8A-4147-A177-3AD203B41FA5}">
                      <a16:colId xmlns:a16="http://schemas.microsoft.com/office/drawing/2014/main" val="2719646190"/>
                    </a:ext>
                  </a:extLst>
                </a:gridCol>
                <a:gridCol w="244209">
                  <a:extLst>
                    <a:ext uri="{9D8B030D-6E8A-4147-A177-3AD203B41FA5}">
                      <a16:colId xmlns:a16="http://schemas.microsoft.com/office/drawing/2014/main" val="3364731664"/>
                    </a:ext>
                  </a:extLst>
                </a:gridCol>
                <a:gridCol w="244209">
                  <a:extLst>
                    <a:ext uri="{9D8B030D-6E8A-4147-A177-3AD203B41FA5}">
                      <a16:colId xmlns:a16="http://schemas.microsoft.com/office/drawing/2014/main" val="3771164453"/>
                    </a:ext>
                  </a:extLst>
                </a:gridCol>
                <a:gridCol w="244209">
                  <a:extLst>
                    <a:ext uri="{9D8B030D-6E8A-4147-A177-3AD203B41FA5}">
                      <a16:colId xmlns:a16="http://schemas.microsoft.com/office/drawing/2014/main" val="1406627312"/>
                    </a:ext>
                  </a:extLst>
                </a:gridCol>
              </a:tblGrid>
              <a:tr h="37997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337327"/>
                  </a:ext>
                </a:extLst>
              </a:tr>
              <a:tr h="37997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31757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DEF2F3E-E179-45E2-9C37-F8A933FF8A3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table.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47A3E-194D-4F2C-89A9-EC8EA25E1690}"/>
              </a:ext>
            </a:extLst>
          </p:cNvPr>
          <p:cNvSpPr txBox="1"/>
          <p:nvPr/>
        </p:nvSpPr>
        <p:spPr>
          <a:xfrm>
            <a:off x="8401878" y="5963478"/>
            <a:ext cx="466818" cy="36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14740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AFE4B5-F2BC-4261-866D-3A886F2B4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614"/>
            <a:ext cx="8913124" cy="63221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13F458B-EB2D-4440-AD04-6CC5C4F422BE}"/>
              </a:ext>
            </a:extLst>
          </p:cNvPr>
          <p:cNvGraphicFramePr>
            <a:graphicFrameLocks noGrp="1"/>
          </p:cNvGraphicFramePr>
          <p:nvPr/>
        </p:nvGraphicFramePr>
        <p:xfrm>
          <a:off x="1881481" y="2771583"/>
          <a:ext cx="34940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402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DEF2F3E-E179-45E2-9C37-F8A933FF8A3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table.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66C2074-F4FD-445F-95FC-1B08175B4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00852"/>
              </p:ext>
            </p:extLst>
          </p:nvPr>
        </p:nvGraphicFramePr>
        <p:xfrm>
          <a:off x="6409550" y="2621243"/>
          <a:ext cx="1221045" cy="759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209">
                  <a:extLst>
                    <a:ext uri="{9D8B030D-6E8A-4147-A177-3AD203B41FA5}">
                      <a16:colId xmlns:a16="http://schemas.microsoft.com/office/drawing/2014/main" val="2336831806"/>
                    </a:ext>
                  </a:extLst>
                </a:gridCol>
                <a:gridCol w="244209">
                  <a:extLst>
                    <a:ext uri="{9D8B030D-6E8A-4147-A177-3AD203B41FA5}">
                      <a16:colId xmlns:a16="http://schemas.microsoft.com/office/drawing/2014/main" val="2719646190"/>
                    </a:ext>
                  </a:extLst>
                </a:gridCol>
                <a:gridCol w="244209">
                  <a:extLst>
                    <a:ext uri="{9D8B030D-6E8A-4147-A177-3AD203B41FA5}">
                      <a16:colId xmlns:a16="http://schemas.microsoft.com/office/drawing/2014/main" val="3364731664"/>
                    </a:ext>
                  </a:extLst>
                </a:gridCol>
                <a:gridCol w="244209">
                  <a:extLst>
                    <a:ext uri="{9D8B030D-6E8A-4147-A177-3AD203B41FA5}">
                      <a16:colId xmlns:a16="http://schemas.microsoft.com/office/drawing/2014/main" val="3771164453"/>
                    </a:ext>
                  </a:extLst>
                </a:gridCol>
                <a:gridCol w="244209">
                  <a:extLst>
                    <a:ext uri="{9D8B030D-6E8A-4147-A177-3AD203B41FA5}">
                      <a16:colId xmlns:a16="http://schemas.microsoft.com/office/drawing/2014/main" val="1406627312"/>
                    </a:ext>
                  </a:extLst>
                </a:gridCol>
              </a:tblGrid>
              <a:tr h="37997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337327"/>
                  </a:ext>
                </a:extLst>
              </a:tr>
              <a:tr h="37997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3175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35D6D7-B9FB-4B1A-B885-235846213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69878"/>
              </p:ext>
            </p:extLst>
          </p:nvPr>
        </p:nvGraphicFramePr>
        <p:xfrm>
          <a:off x="1874027" y="4849305"/>
          <a:ext cx="34940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402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F13BB7-A0DE-4D83-9EA6-5E5D0DD99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090031"/>
              </p:ext>
            </p:extLst>
          </p:nvPr>
        </p:nvGraphicFramePr>
        <p:xfrm>
          <a:off x="1874027" y="3831437"/>
          <a:ext cx="34940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402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665DBB-5FDD-4F6F-9DF3-70A35A9DCE32}"/>
              </a:ext>
            </a:extLst>
          </p:cNvPr>
          <p:cNvSpPr txBox="1"/>
          <p:nvPr/>
        </p:nvSpPr>
        <p:spPr>
          <a:xfrm>
            <a:off x="3752863" y="2876328"/>
            <a:ext cx="166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Nine tenths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19DC1D-C760-4BE9-B6C9-8A89B9DFE5B6}"/>
              </a:ext>
            </a:extLst>
          </p:cNvPr>
          <p:cNvSpPr txBox="1"/>
          <p:nvPr/>
        </p:nvSpPr>
        <p:spPr>
          <a:xfrm>
            <a:off x="3752863" y="3936182"/>
            <a:ext cx="166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Three sixths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1106B9-4D4A-4A07-BDB6-1F2AD589EC72}"/>
              </a:ext>
            </a:extLst>
          </p:cNvPr>
          <p:cNvSpPr txBox="1"/>
          <p:nvPr/>
        </p:nvSpPr>
        <p:spPr>
          <a:xfrm>
            <a:off x="3803417" y="5058795"/>
            <a:ext cx="166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Two fifths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D25B79-8909-44B6-9306-11554CE8A394}"/>
              </a:ext>
            </a:extLst>
          </p:cNvPr>
          <p:cNvSpPr txBox="1"/>
          <p:nvPr/>
        </p:nvSpPr>
        <p:spPr>
          <a:xfrm>
            <a:off x="8401878" y="5963478"/>
            <a:ext cx="466818" cy="36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61113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AF830F-1B4B-48D2-AFBA-B66E70500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51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C0213DD-8972-47D2-93BC-63E12BACDDF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Sally has picked some flowers.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your reasoning.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F1C5D4D-CC11-4ABA-B0FE-13B3727F8049}"/>
              </a:ext>
            </a:extLst>
          </p:cNvPr>
          <p:cNvSpPr/>
          <p:nvPr/>
        </p:nvSpPr>
        <p:spPr>
          <a:xfrm>
            <a:off x="1403879" y="3454167"/>
            <a:ext cx="3707926" cy="1157803"/>
          </a:xfrm>
          <a:prstGeom prst="wedgeRoundRectCallout">
            <a:avLst>
              <a:gd name="adj1" fmla="val 65409"/>
              <a:gd name="adj2" fmla="val 259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can use a unit fraction to represent the proportion of sunflowers.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C8310-9BA1-40AB-AC83-E4891A4E9344}"/>
              </a:ext>
            </a:extLst>
          </p:cNvPr>
          <p:cNvSpPr txBox="1"/>
          <p:nvPr/>
        </p:nvSpPr>
        <p:spPr>
          <a:xfrm>
            <a:off x="8401878" y="5963478"/>
            <a:ext cx="466818" cy="36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9074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AF830F-1B4B-48D2-AFBA-B66E70500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51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C0213DD-8972-47D2-93BC-63E12BACDDF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Sally has picked some flowers.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your reasoning.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because…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F1C5D4D-CC11-4ABA-B0FE-13B3727F8049}"/>
              </a:ext>
            </a:extLst>
          </p:cNvPr>
          <p:cNvSpPr/>
          <p:nvPr/>
        </p:nvSpPr>
        <p:spPr>
          <a:xfrm>
            <a:off x="1403879" y="3454167"/>
            <a:ext cx="3707926" cy="1157803"/>
          </a:xfrm>
          <a:prstGeom prst="wedgeRoundRectCallout">
            <a:avLst>
              <a:gd name="adj1" fmla="val 65409"/>
              <a:gd name="adj2" fmla="val 259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can use a unit fraction to represent the proportion of sunflowers.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E99CB-E889-4F17-9047-A39A709AB08B}"/>
              </a:ext>
            </a:extLst>
          </p:cNvPr>
          <p:cNvSpPr txBox="1"/>
          <p:nvPr/>
        </p:nvSpPr>
        <p:spPr>
          <a:xfrm>
            <a:off x="8401878" y="5963478"/>
            <a:ext cx="466818" cy="36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5968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AF830F-1B4B-48D2-AFBA-B66E70500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51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C0213DD-8972-47D2-93BC-63E12BACDDF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Sally has picked some flowers.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your reasoning.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 because       of the flowers are sunflowers which is a non-unit fraction.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F1C5D4D-CC11-4ABA-B0FE-13B3727F8049}"/>
              </a:ext>
            </a:extLst>
          </p:cNvPr>
          <p:cNvSpPr/>
          <p:nvPr/>
        </p:nvSpPr>
        <p:spPr>
          <a:xfrm>
            <a:off x="1403879" y="3454167"/>
            <a:ext cx="3707926" cy="1157803"/>
          </a:xfrm>
          <a:prstGeom prst="wedgeRoundRectCallout">
            <a:avLst>
              <a:gd name="adj1" fmla="val 65409"/>
              <a:gd name="adj2" fmla="val 259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can use a unit fraction to represent the proportion of sunflowers.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020E2EB-97F5-49A1-8437-99054CF7A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51384"/>
              </p:ext>
            </p:extLst>
          </p:nvPr>
        </p:nvGraphicFramePr>
        <p:xfrm>
          <a:off x="1968640" y="5367337"/>
          <a:ext cx="34940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402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EA4C075-BB6D-4005-860E-60561E5B6997}"/>
              </a:ext>
            </a:extLst>
          </p:cNvPr>
          <p:cNvSpPr txBox="1"/>
          <p:nvPr/>
        </p:nvSpPr>
        <p:spPr>
          <a:xfrm>
            <a:off x="8401878" y="5963478"/>
            <a:ext cx="466818" cy="36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23402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C10DED-7B3F-4298-85F8-CDE47A5B2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86144f90-c7b6-48d0-aae5-f5e9e48cc3df"/>
    <ds:schemaRef ds:uri="http://schemas.openxmlformats.org/package/2006/metadata/core-properties"/>
    <ds:schemaRef ds:uri="5c7a0828-c5e4-45f8-a074-18a8fdc88ec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1572</TotalTime>
  <Words>660</Words>
  <Application>Microsoft Macintosh PowerPoint</Application>
  <PresentationFormat>On-screen Show (4:3)</PresentationFormat>
  <Paragraphs>389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Microsoft Office User</cp:lastModifiedBy>
  <cp:revision>58</cp:revision>
  <dcterms:created xsi:type="dcterms:W3CDTF">2018-03-17T10:08:43Z</dcterms:created>
  <dcterms:modified xsi:type="dcterms:W3CDTF">2020-06-23T13:57:23Z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4608">
    <vt:lpwstr>183</vt:lpwstr>
  </property>
</Properties>
</file>