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sldIdLst>
    <p:sldId id="257" r:id="rId2"/>
    <p:sldId id="258" r:id="rId3"/>
    <p:sldId id="316" r:id="rId4"/>
    <p:sldId id="287" r:id="rId5"/>
    <p:sldId id="288" r:id="rId6"/>
    <p:sldId id="320" r:id="rId7"/>
    <p:sldId id="261" r:id="rId8"/>
    <p:sldId id="262" r:id="rId9"/>
    <p:sldId id="263" r:id="rId10"/>
    <p:sldId id="264" r:id="rId11"/>
    <p:sldId id="311" r:id="rId12"/>
    <p:sldId id="321" r:id="rId13"/>
    <p:sldId id="260" r:id="rId14"/>
    <p:sldId id="265" r:id="rId15"/>
    <p:sldId id="317" r:id="rId16"/>
    <p:sldId id="289" r:id="rId17"/>
    <p:sldId id="268" r:id="rId18"/>
    <p:sldId id="275" r:id="rId19"/>
    <p:sldId id="269" r:id="rId20"/>
    <p:sldId id="270" r:id="rId21"/>
    <p:sldId id="274" r:id="rId22"/>
    <p:sldId id="273" r:id="rId23"/>
    <p:sldId id="318" r:id="rId24"/>
    <p:sldId id="290" r:id="rId25"/>
    <p:sldId id="277" r:id="rId26"/>
    <p:sldId id="278" r:id="rId27"/>
    <p:sldId id="279" r:id="rId28"/>
    <p:sldId id="280" r:id="rId29"/>
    <p:sldId id="283" r:id="rId30"/>
    <p:sldId id="282" r:id="rId31"/>
    <p:sldId id="285" r:id="rId32"/>
    <p:sldId id="291" r:id="rId33"/>
    <p:sldId id="292" r:id="rId34"/>
    <p:sldId id="293" r:id="rId35"/>
    <p:sldId id="294" r:id="rId36"/>
    <p:sldId id="296" r:id="rId37"/>
    <p:sldId id="300" r:id="rId38"/>
    <p:sldId id="303" r:id="rId39"/>
    <p:sldId id="304" r:id="rId40"/>
    <p:sldId id="306" r:id="rId41"/>
    <p:sldId id="307" r:id="rId42"/>
    <p:sldId id="310" r:id="rId43"/>
    <p:sldId id="30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67"/>
    <p:restoredTop sz="94690"/>
  </p:normalViewPr>
  <p:slideViewPr>
    <p:cSldViewPr snapToGrid="0" snapToObjects="1">
      <p:cViewPr varScale="1">
        <p:scale>
          <a:sx n="81" d="100"/>
          <a:sy n="81" d="100"/>
        </p:scale>
        <p:origin x="184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7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3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6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9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0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5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6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7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0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030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7003-20CD-D243-A806-10C12A2A1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88" y="927462"/>
            <a:ext cx="8825658" cy="1175657"/>
          </a:xfrm>
        </p:spPr>
        <p:txBody>
          <a:bodyPr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Length and Perimeter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FF59F-B813-044D-9058-B34187282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28" y="2255519"/>
            <a:ext cx="7850777" cy="408867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2900" b="1" u="sng" dirty="0" err="1">
                <a:latin typeface="Chalkboard" panose="03050602040202020205" pitchFamily="66" charset="77"/>
              </a:rPr>
              <a:t>Maths</a:t>
            </a:r>
            <a:r>
              <a:rPr lang="en-US" sz="2900" b="1" u="sng" dirty="0">
                <a:latin typeface="Chalkboard" panose="03050602040202020205" pitchFamily="66" charset="77"/>
              </a:rPr>
              <a:t> Mastery - Year 3</a:t>
            </a:r>
          </a:p>
          <a:p>
            <a:pPr algn="ctr"/>
            <a:r>
              <a:rPr lang="en-US" sz="2900" dirty="0">
                <a:latin typeface="Chalkboard" panose="03050602040202020205" pitchFamily="66" charset="77"/>
              </a:rPr>
              <a:t>I can measure, compare, add and subtract: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900" dirty="0">
                <a:latin typeface="Chalkboard" panose="03050602040202020205" pitchFamily="66" charset="77"/>
              </a:rPr>
              <a:t>Lengths (m/cm/mm)</a:t>
            </a:r>
          </a:p>
          <a:p>
            <a:pPr algn="ctr"/>
            <a:r>
              <a:rPr lang="en-US" sz="2900" dirty="0">
                <a:latin typeface="Chalkboard" panose="03050602040202020205" pitchFamily="66" charset="77"/>
              </a:rPr>
              <a:t>I can measure the perimeter of simple 2D shapes</a:t>
            </a:r>
          </a:p>
          <a:p>
            <a:pPr algn="l"/>
            <a:r>
              <a:rPr lang="en-US" dirty="0">
                <a:latin typeface="Chalkboard" panose="03050602040202020205" pitchFamily="66" charset="77"/>
              </a:rPr>
              <a:t>Small Steps: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Measure length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Equivalent lengths – m &amp; cm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Equivalent lengths – mm &amp; cm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Compare lengths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Add lengths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Subtract lengths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Measure perimeter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Calculate perimeter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277BC-EB1E-2E46-9E52-33E4AB348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49" b="11832"/>
          <a:stretch/>
        </p:blipFill>
        <p:spPr>
          <a:xfrm>
            <a:off x="9067800" y="278129"/>
            <a:ext cx="2971800" cy="197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AA495-06A0-6D4E-BB4A-AA2C06F0B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1717">
            <a:off x="9572625" y="2763680"/>
            <a:ext cx="1962150" cy="1644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3BA822-354A-E746-92C2-BB35BE232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540" y="4389120"/>
            <a:ext cx="2309141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0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F11F54-7A6C-5349-A8F8-63F8B7525AEC}"/>
              </a:ext>
            </a:extLst>
          </p:cNvPr>
          <p:cNvSpPr/>
          <p:nvPr/>
        </p:nvSpPr>
        <p:spPr>
          <a:xfrm>
            <a:off x="8179846" y="938247"/>
            <a:ext cx="2873829" cy="1881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Metre</a:t>
            </a:r>
            <a:r>
              <a:rPr lang="en-US" dirty="0">
                <a:latin typeface="Chalkboard" panose="03050602040202020205" pitchFamily="66" charset="77"/>
              </a:rPr>
              <a:t> stick, tape measure or ruler? Which one would you use and why?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6C55D9-F320-F746-9694-0C82B75717DB}"/>
              </a:ext>
            </a:extLst>
          </p:cNvPr>
          <p:cNvSpPr/>
          <p:nvPr/>
        </p:nvSpPr>
        <p:spPr>
          <a:xfrm>
            <a:off x="1138325" y="267536"/>
            <a:ext cx="3261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1 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(VF)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54D96-3670-2149-8BD8-74202E03D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59" y="1170328"/>
            <a:ext cx="6839671" cy="2875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77F41E-6564-B849-8F09-17DBAC264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3867878"/>
            <a:ext cx="5363210" cy="289233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FFFBA3D-4C67-EF46-A9A0-28FCA82B9886}"/>
              </a:ext>
            </a:extLst>
          </p:cNvPr>
          <p:cNvSpPr/>
          <p:nvPr/>
        </p:nvSpPr>
        <p:spPr>
          <a:xfrm>
            <a:off x="2963009" y="5086349"/>
            <a:ext cx="2873829" cy="13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Match each object to their correct measurement</a:t>
            </a:r>
          </a:p>
        </p:txBody>
      </p:sp>
    </p:spTree>
    <p:extLst>
      <p:ext uri="{BB962C8B-B14F-4D97-AF65-F5344CB8AC3E}">
        <p14:creationId xmlns:p14="http://schemas.microsoft.com/office/powerpoint/2010/main" val="121899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7D99E3-9916-1B45-909A-6F0BEBC80731}"/>
              </a:ext>
            </a:extLst>
          </p:cNvPr>
          <p:cNvSpPr/>
          <p:nvPr/>
        </p:nvSpPr>
        <p:spPr>
          <a:xfrm>
            <a:off x="1138325" y="267536"/>
            <a:ext cx="3261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1 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(VF)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EFA60-3DAA-EC48-BF53-3F13F8C04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15" y="1036977"/>
            <a:ext cx="8768664" cy="55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1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7D99E3-9916-1B45-909A-6F0BEBC80731}"/>
              </a:ext>
            </a:extLst>
          </p:cNvPr>
          <p:cNvSpPr/>
          <p:nvPr/>
        </p:nvSpPr>
        <p:spPr>
          <a:xfrm>
            <a:off x="1138325" y="267536"/>
            <a:ext cx="3261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1 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(VF)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44C9D-5631-4B4E-A065-DC39C071D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32" y="1301750"/>
            <a:ext cx="9288136" cy="196255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02115B-7FB8-9649-A716-9F1CDE62D422}"/>
              </a:ext>
            </a:extLst>
          </p:cNvPr>
          <p:cNvSpPr/>
          <p:nvPr/>
        </p:nvSpPr>
        <p:spPr>
          <a:xfrm>
            <a:off x="7178041" y="267536"/>
            <a:ext cx="3665138" cy="1505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Take care with this one, look at where they have placed the pencil on the ruler…why is this one trickier to work out?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25D40-9354-5D46-A41D-03CE1EF88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470" y="3638222"/>
            <a:ext cx="6437630" cy="289331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872504A-7C34-F443-B83F-37385E98C2D9}"/>
              </a:ext>
            </a:extLst>
          </p:cNvPr>
          <p:cNvSpPr/>
          <p:nvPr/>
        </p:nvSpPr>
        <p:spPr>
          <a:xfrm>
            <a:off x="1241739" y="4332088"/>
            <a:ext cx="3261600" cy="1505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Which length is correct for the sweet? How did you work it out? </a:t>
            </a:r>
          </a:p>
        </p:txBody>
      </p:sp>
    </p:spTree>
    <p:extLst>
      <p:ext uri="{BB962C8B-B14F-4D97-AF65-F5344CB8AC3E}">
        <p14:creationId xmlns:p14="http://schemas.microsoft.com/office/powerpoint/2010/main" val="22889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DCBCB-762E-C540-8597-CC5AB08A1C7C}"/>
              </a:ext>
            </a:extLst>
          </p:cNvPr>
          <p:cNvSpPr/>
          <p:nvPr/>
        </p:nvSpPr>
        <p:spPr>
          <a:xfrm>
            <a:off x="1138325" y="1383600"/>
            <a:ext cx="967118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halkboard" panose="03050602040202020205" pitchFamily="66" charset="77"/>
              </a:rPr>
              <a:t>SLIDE 1 – </a:t>
            </a:r>
            <a:r>
              <a:rPr lang="en-GB" dirty="0">
                <a:latin typeface="Chalkboard" panose="03050602040202020205" pitchFamily="66" charset="77"/>
              </a:rPr>
              <a:t>100 millimetres, 60 centimetres, 3 metres, 15 metres</a:t>
            </a:r>
          </a:p>
          <a:p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SLIDE 2 (varied fluency) – </a:t>
            </a:r>
            <a:r>
              <a:rPr lang="en-GB" dirty="0">
                <a:latin typeface="Chalkboard" panose="03050602040202020205" pitchFamily="66" charset="77"/>
              </a:rPr>
              <a:t>A. 2.5cm/2cm and 5mm  B. 1.2cm/1cm and 2mm  </a:t>
            </a:r>
          </a:p>
          <a:p>
            <a:r>
              <a:rPr lang="en-GB" dirty="0">
                <a:latin typeface="Chalkboard" panose="03050602040202020205" pitchFamily="66" charset="77"/>
              </a:rPr>
              <a:t>C. 3.7cm/3cm and 7mm  	D. 1.8cm/1cm and 8mm </a:t>
            </a:r>
            <a:r>
              <a:rPr lang="en-GB" sz="1200" dirty="0">
                <a:latin typeface="Chalkboard" panose="03050602040202020205" pitchFamily="66" charset="77"/>
              </a:rPr>
              <a:t>(answers may vary slightly depending on the ruler)</a:t>
            </a:r>
          </a:p>
          <a:p>
            <a:r>
              <a:rPr lang="en-GB" b="1" dirty="0">
                <a:latin typeface="Chalkboard" panose="03050602040202020205" pitchFamily="66" charset="77"/>
              </a:rPr>
              <a:t>						</a:t>
            </a:r>
          </a:p>
          <a:p>
            <a:r>
              <a:rPr lang="en-GB" b="1" dirty="0">
                <a:latin typeface="Chalkboard" panose="03050602040202020205" pitchFamily="66" charset="77"/>
              </a:rPr>
              <a:t>SLIDE 3 (varied fluency) – </a:t>
            </a:r>
            <a:r>
              <a:rPr lang="en-GB" dirty="0">
                <a:latin typeface="Chalkboard" panose="03050602040202020205" pitchFamily="66" charset="77"/>
              </a:rPr>
              <a:t>Black – 3.3cm Red – 15cm Green – 8.3cm Purple – 5.3cm Grey - 6.6cm  Blue – 5.4cm </a:t>
            </a:r>
            <a:r>
              <a:rPr lang="en-GB" sz="1200" dirty="0">
                <a:latin typeface="Chalkboard" panose="03050602040202020205" pitchFamily="66" charset="77"/>
              </a:rPr>
              <a:t>(answers may vary slightly depending on the ruler)</a:t>
            </a:r>
            <a:endParaRPr lang="en-GB" dirty="0">
              <a:latin typeface="Chalkboard" panose="03050602040202020205" pitchFamily="66" charset="77"/>
            </a:endParaRPr>
          </a:p>
          <a:p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SLIDE 4 (varied fluency) – </a:t>
            </a:r>
            <a:r>
              <a:rPr lang="en-GB" sz="1600" dirty="0">
                <a:latin typeface="Chalkboard" panose="03050602040202020205" pitchFamily="66" charset="77"/>
              </a:rPr>
              <a:t>millimetres (fingernail/eraser) centimetres (pencil) metres (height of a house/length of a playground/length of a table)</a:t>
            </a:r>
          </a:p>
          <a:p>
            <a:endParaRPr lang="en-GB" sz="1600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SLIDE 5 (varied fluency) – </a:t>
            </a:r>
            <a:r>
              <a:rPr lang="en-GB" dirty="0">
                <a:latin typeface="Chalkboard" panose="03050602040202020205" pitchFamily="66" charset="77"/>
              </a:rPr>
              <a:t>rhino = metre stick  ant = ruler  head = tape measure</a:t>
            </a:r>
          </a:p>
          <a:p>
            <a:r>
              <a:rPr lang="en-GB" dirty="0">
                <a:latin typeface="Chalkboard" panose="03050602040202020205" pitchFamily="66" charset="77"/>
              </a:rPr>
              <a:t>Scissors = 15cm  cruise ship = 250m  bee = 9mm</a:t>
            </a:r>
          </a:p>
          <a:p>
            <a:endParaRPr lang="en-GB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SLIDE 6 (varied fluency) – </a:t>
            </a:r>
            <a:r>
              <a:rPr lang="en-GB" dirty="0">
                <a:latin typeface="Chalkboard" panose="03050602040202020205" pitchFamily="66" charset="77"/>
              </a:rPr>
              <a:t>carrot = 14cm  pumpkin = 120cm or 1m 20cm</a:t>
            </a:r>
          </a:p>
          <a:p>
            <a:endParaRPr lang="en-GB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SLIDE 7 (varied fluency) – </a:t>
            </a:r>
            <a:r>
              <a:rPr lang="en-GB" dirty="0">
                <a:latin typeface="Chalkboard" panose="03050602040202020205" pitchFamily="66" charset="77"/>
              </a:rPr>
              <a:t>pencil 1 = 5cm  pencil 2 = 7.5cm  sweet = 3cm and 5mm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A59CBC-2AC0-AD42-B4A5-B24F59F48752}"/>
              </a:ext>
            </a:extLst>
          </p:cNvPr>
          <p:cNvSpPr/>
          <p:nvPr/>
        </p:nvSpPr>
        <p:spPr>
          <a:xfrm>
            <a:off x="1138325" y="267536"/>
            <a:ext cx="4245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1 – Slide Answers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(VF)</a:t>
            </a:r>
          </a:p>
        </p:txBody>
      </p:sp>
    </p:spTree>
    <p:extLst>
      <p:ext uri="{BB962C8B-B14F-4D97-AF65-F5344CB8AC3E}">
        <p14:creationId xmlns:p14="http://schemas.microsoft.com/office/powerpoint/2010/main" val="308036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C70BF7-70D2-8149-8BB0-15176EC6C264}"/>
              </a:ext>
            </a:extLst>
          </p:cNvPr>
          <p:cNvSpPr/>
          <p:nvPr/>
        </p:nvSpPr>
        <p:spPr>
          <a:xfrm>
            <a:off x="1393638" y="1494019"/>
            <a:ext cx="9404723" cy="4517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halkboard" panose="03050602040202020205" pitchFamily="66" charset="77"/>
              </a:rPr>
              <a:t>Now see if you can have a go at the Activities for Lesson 1. </a:t>
            </a:r>
          </a:p>
          <a:p>
            <a:pPr algn="ctr"/>
            <a:endParaRPr lang="en-US" sz="2800" dirty="0">
              <a:latin typeface="Chalkboard" panose="03050602040202020205" pitchFamily="66" charset="77"/>
            </a:endParaRPr>
          </a:p>
          <a:p>
            <a:pPr algn="ctr"/>
            <a:r>
              <a:rPr lang="en-US" sz="2800" b="1" u="sng" dirty="0">
                <a:latin typeface="Chalkboard" panose="03050602040202020205" pitchFamily="66" charset="77"/>
              </a:rPr>
              <a:t>THEN</a:t>
            </a:r>
          </a:p>
          <a:p>
            <a:pPr algn="ctr"/>
            <a:endParaRPr lang="en-US" sz="2800" dirty="0">
              <a:latin typeface="Chalkboard" panose="03050602040202020205" pitchFamily="66" charset="77"/>
            </a:endParaRPr>
          </a:p>
          <a:p>
            <a:pPr algn="ctr"/>
            <a:r>
              <a:rPr lang="en-US" sz="2000" dirty="0">
                <a:latin typeface="Chalkboard" panose="03050602040202020205" pitchFamily="66" charset="77"/>
              </a:rPr>
              <a:t>If you are finding it a little tricky you can try – </a:t>
            </a:r>
            <a:r>
              <a:rPr lang="en-US" sz="2000" b="1" dirty="0">
                <a:solidFill>
                  <a:srgbClr val="FFC000"/>
                </a:solidFill>
                <a:latin typeface="Chalkboard" panose="03050602040202020205" pitchFamily="66" charset="77"/>
              </a:rPr>
              <a:t>Amber Activities</a:t>
            </a:r>
          </a:p>
          <a:p>
            <a:pPr algn="ctr"/>
            <a:endParaRPr lang="en-US" sz="2000" dirty="0">
              <a:latin typeface="Chalkboard" panose="03050602040202020205" pitchFamily="66" charset="77"/>
            </a:endParaRPr>
          </a:p>
          <a:p>
            <a:pPr algn="ctr"/>
            <a:r>
              <a:rPr lang="en-US" sz="2000" dirty="0">
                <a:latin typeface="Chalkboard" panose="03050602040202020205" pitchFamily="66" charset="77"/>
              </a:rPr>
              <a:t>If you are ready for more of a challenge you can try – </a:t>
            </a:r>
            <a:r>
              <a:rPr lang="en-US" sz="2000" b="1" dirty="0">
                <a:solidFill>
                  <a:srgbClr val="7030A0"/>
                </a:solidFill>
                <a:latin typeface="Chalkboard" panose="03050602040202020205" pitchFamily="66" charset="77"/>
              </a:rPr>
              <a:t>Purple Activities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1B01D-444E-A742-8CA4-EA072EF0F2C0}"/>
              </a:ext>
            </a:extLst>
          </p:cNvPr>
          <p:cNvSpPr/>
          <p:nvPr/>
        </p:nvSpPr>
        <p:spPr>
          <a:xfrm>
            <a:off x="1138325" y="267536"/>
            <a:ext cx="3261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1 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(VF)</a:t>
            </a:r>
          </a:p>
        </p:txBody>
      </p:sp>
    </p:spTree>
    <p:extLst>
      <p:ext uri="{BB962C8B-B14F-4D97-AF65-F5344CB8AC3E}">
        <p14:creationId xmlns:p14="http://schemas.microsoft.com/office/powerpoint/2010/main" val="315506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A546C-6DFA-D247-8856-6527F3B7EDD9}"/>
              </a:ext>
            </a:extLst>
          </p:cNvPr>
          <p:cNvSpPr/>
          <p:nvPr/>
        </p:nvSpPr>
        <p:spPr>
          <a:xfrm>
            <a:off x="1138325" y="267536"/>
            <a:ext cx="409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2 – Rapid Recall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5D788B-71EE-9B4B-99C2-F8584DBC8DC4}"/>
              </a:ext>
            </a:extLst>
          </p:cNvPr>
          <p:cNvSpPr/>
          <p:nvPr/>
        </p:nvSpPr>
        <p:spPr>
          <a:xfrm>
            <a:off x="1138325" y="195495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902030302020204" pitchFamily="66" charset="0"/>
              </a:rPr>
              <a:t>A robot needs 4 batteries. How many batteries do 3 robots need?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C6ADF-D389-994D-AA3C-0C9BD67DF9EF}"/>
              </a:ext>
            </a:extLst>
          </p:cNvPr>
          <p:cNvSpPr/>
          <p:nvPr/>
        </p:nvSpPr>
        <p:spPr>
          <a:xfrm>
            <a:off x="3834804" y="3244334"/>
            <a:ext cx="6938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902030302020204" pitchFamily="66" charset="0"/>
              </a:rPr>
              <a:t>How many batteries do 4 robots need?...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B45E91-735C-724F-93A6-EA1B2848B090}"/>
              </a:ext>
            </a:extLst>
          </p:cNvPr>
          <p:cNvSpPr/>
          <p:nvPr/>
        </p:nvSpPr>
        <p:spPr>
          <a:xfrm>
            <a:off x="1898276" y="5025837"/>
            <a:ext cx="3900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902030302020204" pitchFamily="66" charset="0"/>
              </a:rPr>
              <a:t>What about 5 robots?</a:t>
            </a:r>
          </a:p>
        </p:txBody>
      </p:sp>
    </p:spTree>
    <p:extLst>
      <p:ext uri="{BB962C8B-B14F-4D97-AF65-F5344CB8AC3E}">
        <p14:creationId xmlns:p14="http://schemas.microsoft.com/office/powerpoint/2010/main" val="594691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F5284E6-2009-D040-9179-C7955140C21F}"/>
              </a:ext>
            </a:extLst>
          </p:cNvPr>
          <p:cNvSpPr txBox="1"/>
          <p:nvPr/>
        </p:nvSpPr>
        <p:spPr>
          <a:xfrm>
            <a:off x="8593993" y="323080"/>
            <a:ext cx="31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Chalkboard" panose="03050602040202020205" pitchFamily="66" charset="77"/>
              </a:rPr>
              <a:t>Answers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85538-A4BD-BA48-B159-8FDD0D1A00B5}"/>
              </a:ext>
            </a:extLst>
          </p:cNvPr>
          <p:cNvSpPr/>
          <p:nvPr/>
        </p:nvSpPr>
        <p:spPr>
          <a:xfrm>
            <a:off x="1138325" y="267536"/>
            <a:ext cx="409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2 – Rapid Recall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763534-9FCE-CA4A-A366-2FC62543F0A8}"/>
              </a:ext>
            </a:extLst>
          </p:cNvPr>
          <p:cNvSpPr/>
          <p:nvPr/>
        </p:nvSpPr>
        <p:spPr>
          <a:xfrm>
            <a:off x="1138325" y="190765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902030302020204" pitchFamily="66" charset="0"/>
              </a:rPr>
              <a:t>A robot needs 4 batteries. How many batteries do 3 robots need?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D7A92-630E-7A44-A772-4793313A9F9B}"/>
              </a:ext>
            </a:extLst>
          </p:cNvPr>
          <p:cNvSpPr/>
          <p:nvPr/>
        </p:nvSpPr>
        <p:spPr>
          <a:xfrm>
            <a:off x="1138325" y="3396149"/>
            <a:ext cx="6938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902030302020204" pitchFamily="66" charset="0"/>
              </a:rPr>
              <a:t>How many batteries do 4 robots need?...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9D045B-6137-7044-9E9B-DF1E9090BE27}"/>
              </a:ext>
            </a:extLst>
          </p:cNvPr>
          <p:cNvSpPr/>
          <p:nvPr/>
        </p:nvSpPr>
        <p:spPr>
          <a:xfrm>
            <a:off x="1614787" y="5088899"/>
            <a:ext cx="6047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902030302020204" pitchFamily="66" charset="0"/>
              </a:rPr>
              <a:t>What about 5 robots?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518E7-597C-C542-BB10-F276E804ED79}"/>
              </a:ext>
            </a:extLst>
          </p:cNvPr>
          <p:cNvSpPr txBox="1"/>
          <p:nvPr/>
        </p:nvSpPr>
        <p:spPr>
          <a:xfrm>
            <a:off x="7562685" y="1810907"/>
            <a:ext cx="1024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D5940-78A0-E649-9C6E-E4DD79874200}"/>
              </a:ext>
            </a:extLst>
          </p:cNvPr>
          <p:cNvSpPr txBox="1"/>
          <p:nvPr/>
        </p:nvSpPr>
        <p:spPr>
          <a:xfrm>
            <a:off x="8593993" y="3550037"/>
            <a:ext cx="581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E8E8A-58A2-D940-B861-5741A9DB3B86}"/>
              </a:ext>
            </a:extLst>
          </p:cNvPr>
          <p:cNvSpPr txBox="1"/>
          <p:nvPr/>
        </p:nvSpPr>
        <p:spPr>
          <a:xfrm>
            <a:off x="7662041" y="5088899"/>
            <a:ext cx="931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7075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2D3EB1-1424-0F48-998B-1C6F06989EEF}"/>
              </a:ext>
            </a:extLst>
          </p:cNvPr>
          <p:cNvSpPr/>
          <p:nvPr/>
        </p:nvSpPr>
        <p:spPr>
          <a:xfrm>
            <a:off x="1012595" y="248557"/>
            <a:ext cx="3154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2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34668E-1077-2545-B2A7-7CB526BE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5" y="1782668"/>
            <a:ext cx="8601710" cy="482677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BFC83F-0A38-6A45-ACB9-C92D7EB1BE67}"/>
              </a:ext>
            </a:extLst>
          </p:cNvPr>
          <p:cNvSpPr/>
          <p:nvPr/>
        </p:nvSpPr>
        <p:spPr>
          <a:xfrm>
            <a:off x="4743450" y="160020"/>
            <a:ext cx="7146834" cy="1474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Today we are going to look at some ‘reasoning’ questions. </a:t>
            </a:r>
          </a:p>
          <a:p>
            <a:pPr algn="ctr"/>
            <a:endParaRPr lang="en-US" dirty="0">
              <a:latin typeface="Chalkboard" panose="03050602040202020205" pitchFamily="66" charset="77"/>
            </a:endParaRPr>
          </a:p>
          <a:p>
            <a:pPr algn="ctr"/>
            <a:r>
              <a:rPr lang="en-US" b="1" dirty="0">
                <a:latin typeface="Chalkboard" panose="03050602040202020205" pitchFamily="66" charset="77"/>
              </a:rPr>
              <a:t>Remember </a:t>
            </a:r>
            <a:r>
              <a:rPr lang="en-US" dirty="0">
                <a:latin typeface="Chalkboard" panose="03050602040202020205" pitchFamily="66" charset="77"/>
              </a:rPr>
              <a:t>these are the ones that require you to explain or prove your answers to me.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2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381308-9CD1-D641-AA11-32E3EC21ED21}"/>
              </a:ext>
            </a:extLst>
          </p:cNvPr>
          <p:cNvSpPr/>
          <p:nvPr/>
        </p:nvSpPr>
        <p:spPr>
          <a:xfrm>
            <a:off x="1138325" y="267536"/>
            <a:ext cx="3232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2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(R)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48007-4D22-504E-B2FC-E7D7313F3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30" y="1192964"/>
            <a:ext cx="93472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2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F11F54-7A6C-5349-A8F8-63F8B7525AEC}"/>
              </a:ext>
            </a:extLst>
          </p:cNvPr>
          <p:cNvSpPr/>
          <p:nvPr/>
        </p:nvSpPr>
        <p:spPr>
          <a:xfrm>
            <a:off x="9673004" y="358995"/>
            <a:ext cx="2409371" cy="2661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Explain your reasoning and answer carefully.</a:t>
            </a:r>
          </a:p>
          <a:p>
            <a:pPr algn="ctr"/>
            <a:endParaRPr lang="en-US" b="1" dirty="0">
              <a:latin typeface="Chalkboard" panose="03050602040202020205" pitchFamily="66" charset="77"/>
            </a:endParaRPr>
          </a:p>
          <a:p>
            <a:pPr algn="ctr"/>
            <a:r>
              <a:rPr lang="en-US" dirty="0">
                <a:latin typeface="Chalkboard" panose="03050602040202020205" pitchFamily="66" charset="77"/>
              </a:rPr>
              <a:t>How can you show your working out?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6549A3-3597-7845-B88E-D4141C495D4C}"/>
              </a:ext>
            </a:extLst>
          </p:cNvPr>
          <p:cNvSpPr/>
          <p:nvPr/>
        </p:nvSpPr>
        <p:spPr>
          <a:xfrm>
            <a:off x="1138325" y="267536"/>
            <a:ext cx="3232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2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(R)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55BC01-C787-8543-A410-DE8BBABA0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25" y="1119557"/>
            <a:ext cx="8281670" cy="32181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D432012-1FEC-0A4E-8C7B-DB4F71873C49}"/>
              </a:ext>
            </a:extLst>
          </p:cNvPr>
          <p:cNvGrpSpPr/>
          <p:nvPr/>
        </p:nvGrpSpPr>
        <p:grpSpPr>
          <a:xfrm>
            <a:off x="109625" y="4420286"/>
            <a:ext cx="5887197" cy="2317768"/>
            <a:chOff x="752512" y="5588693"/>
            <a:chExt cx="7635838" cy="281135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0591824-9773-6F4D-A606-63A3BA49970D}"/>
                </a:ext>
              </a:extLst>
            </p:cNvPr>
            <p:cNvGrpSpPr/>
            <p:nvPr/>
          </p:nvGrpSpPr>
          <p:grpSpPr>
            <a:xfrm>
              <a:off x="752512" y="5588693"/>
              <a:ext cx="7635838" cy="2811354"/>
              <a:chOff x="1346226" y="3235118"/>
              <a:chExt cx="3141954" cy="115680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1B7B25-0198-854D-A9F1-D4F0C291E84F}"/>
                  </a:ext>
                </a:extLst>
              </p:cNvPr>
              <p:cNvSpPr/>
              <p:nvPr/>
            </p:nvSpPr>
            <p:spPr>
              <a:xfrm>
                <a:off x="1346226" y="3235118"/>
                <a:ext cx="3141954" cy="11568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EFDCC7C-90FC-A642-8825-95F0EA7EC34A}"/>
                  </a:ext>
                </a:extLst>
              </p:cNvPr>
              <p:cNvGrpSpPr/>
              <p:nvPr/>
            </p:nvGrpSpPr>
            <p:grpSpPr>
              <a:xfrm>
                <a:off x="1543506" y="3549593"/>
                <a:ext cx="2746811" cy="632183"/>
                <a:chOff x="1650186" y="3653475"/>
                <a:chExt cx="2746811" cy="632183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59327E35-0847-7545-9D96-1E8E082E43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189436">
                  <a:off x="2171150" y="3194389"/>
                  <a:ext cx="345194" cy="1263365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7AB2424A-6EEB-944C-9045-BE65960C69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66376">
                  <a:off x="1650186" y="3709805"/>
                  <a:ext cx="2746811" cy="575853"/>
                </a:xfrm>
                <a:prstGeom prst="rect">
                  <a:avLst/>
                </a:prstGeom>
              </p:spPr>
            </p:pic>
          </p:grpSp>
        </p:grpSp>
        <p:sp>
          <p:nvSpPr>
            <p:cNvPr id="12" name="Quad Arrow 11">
              <a:extLst>
                <a:ext uri="{FF2B5EF4-FFF2-40B4-BE49-F238E27FC236}">
                  <a16:creationId xmlns:a16="http://schemas.microsoft.com/office/drawing/2014/main" id="{6DD07FE6-63B4-F342-85D3-DFED559D20C7}"/>
                </a:ext>
              </a:extLst>
            </p:cNvPr>
            <p:cNvSpPr/>
            <p:nvPr/>
          </p:nvSpPr>
          <p:spPr>
            <a:xfrm>
              <a:off x="7983942" y="5650525"/>
              <a:ext cx="352425" cy="352425"/>
            </a:xfrm>
            <a:prstGeom prst="quadArrow">
              <a:avLst/>
            </a:prstGeom>
            <a:solidFill>
              <a:srgbClr val="F0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7BBA1E-70A6-904E-A8C4-F99E481D6490}"/>
              </a:ext>
            </a:extLst>
          </p:cNvPr>
          <p:cNvGrpSpPr/>
          <p:nvPr/>
        </p:nvGrpSpPr>
        <p:grpSpPr>
          <a:xfrm>
            <a:off x="6096000" y="4420286"/>
            <a:ext cx="5986375" cy="2317891"/>
            <a:chOff x="7055751" y="3743663"/>
            <a:chExt cx="7637253" cy="281187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39603A-BFB6-D448-8A4F-A56BE85F9917}"/>
                </a:ext>
              </a:extLst>
            </p:cNvPr>
            <p:cNvGrpSpPr/>
            <p:nvPr/>
          </p:nvGrpSpPr>
          <p:grpSpPr>
            <a:xfrm>
              <a:off x="7055751" y="3743663"/>
              <a:ext cx="7637253" cy="2811875"/>
              <a:chOff x="4670681" y="3235118"/>
              <a:chExt cx="3141954" cy="115680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13F405D-86D5-A74C-8FA4-0CF8F2EAA4FF}"/>
                  </a:ext>
                </a:extLst>
              </p:cNvPr>
              <p:cNvSpPr/>
              <p:nvPr/>
            </p:nvSpPr>
            <p:spPr>
              <a:xfrm>
                <a:off x="4670681" y="3235118"/>
                <a:ext cx="3141954" cy="11568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2CB7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343A004-FA46-D442-88BB-6B657EB7EBC4}"/>
                  </a:ext>
                </a:extLst>
              </p:cNvPr>
              <p:cNvGrpSpPr/>
              <p:nvPr/>
            </p:nvGrpSpPr>
            <p:grpSpPr>
              <a:xfrm>
                <a:off x="4974990" y="3376725"/>
                <a:ext cx="2442512" cy="915273"/>
                <a:chOff x="4179652" y="4301296"/>
                <a:chExt cx="2442512" cy="915273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7B67181F-E139-0E4D-922E-D231789A01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969459">
                  <a:off x="5598196" y="4251396"/>
                  <a:ext cx="915273" cy="1015073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9F575952-FFD4-5B4A-A03E-6E8153C49F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66376">
                  <a:off x="4179652" y="4685946"/>
                  <a:ext cx="2442512" cy="512058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Quad Arrow 18">
              <a:extLst>
                <a:ext uri="{FF2B5EF4-FFF2-40B4-BE49-F238E27FC236}">
                  <a16:creationId xmlns:a16="http://schemas.microsoft.com/office/drawing/2014/main" id="{64C84D9B-61C4-E140-9CF8-11581A557C84}"/>
                </a:ext>
              </a:extLst>
            </p:cNvPr>
            <p:cNvSpPr/>
            <p:nvPr/>
          </p:nvSpPr>
          <p:spPr>
            <a:xfrm>
              <a:off x="7120095" y="3797101"/>
              <a:ext cx="352425" cy="352425"/>
            </a:xfrm>
            <a:prstGeom prst="quadArrow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824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4127-9567-2F48-B2CF-92C09FC3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06" y="183510"/>
            <a:ext cx="10364451" cy="1596177"/>
          </a:xfrm>
        </p:spPr>
        <p:txBody>
          <a:bodyPr/>
          <a:lstStyle/>
          <a:p>
            <a:pPr algn="l"/>
            <a:r>
              <a:rPr lang="en-US" dirty="0">
                <a:latin typeface="Chalkboard" panose="03050602040202020205" pitchFamily="66" charset="77"/>
              </a:rPr>
              <a:t>Information</a:t>
            </a:r>
            <a:br>
              <a:rPr lang="en-US" dirty="0">
                <a:latin typeface="Chalkboard" panose="03050602040202020205" pitchFamily="66" charset="77"/>
              </a:rPr>
            </a:br>
            <a:r>
              <a:rPr lang="en-US" sz="2000" dirty="0">
                <a:latin typeface="Chalkboard" panose="03050602040202020205" pitchFamily="66" charset="77"/>
              </a:rPr>
              <a:t>Small Step: Measure Length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688DAC-2B69-6240-B655-B00AC0A345A0}"/>
              </a:ext>
            </a:extLst>
          </p:cNvPr>
          <p:cNvSpPr/>
          <p:nvPr/>
        </p:nvSpPr>
        <p:spPr>
          <a:xfrm>
            <a:off x="1061806" y="1779687"/>
            <a:ext cx="102164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halkboard" panose="03050602040202020205" pitchFamily="66" charset="77"/>
              </a:rPr>
              <a:t>Children will be introduced to millimetres for the first time and build on their understanding of centimetres and metres. </a:t>
            </a:r>
          </a:p>
          <a:p>
            <a:endParaRPr lang="en-GB" dirty="0">
              <a:latin typeface="Chalkboard" panose="03050602040202020205" pitchFamily="66" charset="77"/>
            </a:endParaRPr>
          </a:p>
          <a:p>
            <a:r>
              <a:rPr lang="en-GB" dirty="0">
                <a:latin typeface="Chalkboard" panose="03050602040202020205" pitchFamily="66" charset="77"/>
              </a:rPr>
              <a:t>Children can use different measuring equipment including rulers, tape measures, metre sticks and trundle wheels. They discuss which equipment is the most appropriate depending on the object they are measuring. </a:t>
            </a:r>
          </a:p>
          <a:p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Mathematical Talk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halkboard" panose="03050602040202020205" pitchFamily="66" charset="77"/>
              </a:rPr>
              <a:t>What would be the best equipment to measure ____ with? (e.g. tape measure, ruler, metre stick)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halkboard" panose="03050602040202020205" pitchFamily="66" charset="77"/>
              </a:rPr>
              <a:t>What do we have to remember when using a ruler to measure?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halkboard" panose="03050602040202020205" pitchFamily="66" charset="77"/>
              </a:rPr>
              <a:t>Which unit of measurement are we going to use to measure? Centimetres or millimetres?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halkboard" panose="03050602040202020205" pitchFamily="66" charset="77"/>
              </a:rPr>
              <a:t>What unit of measure would be best to measure ____ ?</a:t>
            </a:r>
            <a:endParaRPr lang="en-GB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190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0BAD2B-EDF8-A948-BA82-E513C15ACDA1}"/>
              </a:ext>
            </a:extLst>
          </p:cNvPr>
          <p:cNvSpPr/>
          <p:nvPr/>
        </p:nvSpPr>
        <p:spPr>
          <a:xfrm>
            <a:off x="1138325" y="267536"/>
            <a:ext cx="3232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2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(R)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8D823-FEEC-4E42-B0E0-881C749E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094126"/>
            <a:ext cx="9347200" cy="3632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174CD5-520A-3848-9584-39CA95A7957A}"/>
              </a:ext>
            </a:extLst>
          </p:cNvPr>
          <p:cNvSpPr txBox="1"/>
          <p:nvPr/>
        </p:nvSpPr>
        <p:spPr>
          <a:xfrm>
            <a:off x="4237247" y="4397421"/>
            <a:ext cx="3717506" cy="772107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6B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Who do you agree with? Explain your reasons.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1776C7-9836-F04F-9956-F7CCB98265D6}"/>
              </a:ext>
            </a:extLst>
          </p:cNvPr>
          <p:cNvSpPr/>
          <p:nvPr/>
        </p:nvSpPr>
        <p:spPr>
          <a:xfrm>
            <a:off x="1123572" y="5169528"/>
            <a:ext cx="3543098" cy="1517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What is a trundle wheel? </a:t>
            </a:r>
          </a:p>
          <a:p>
            <a:pPr algn="ctr"/>
            <a:r>
              <a:rPr lang="en-US" dirty="0">
                <a:latin typeface="Chalkboard" panose="03050602040202020205" pitchFamily="66" charset="77"/>
              </a:rPr>
              <a:t>How is it different from a </a:t>
            </a:r>
            <a:r>
              <a:rPr lang="en-US" dirty="0" err="1">
                <a:latin typeface="Chalkboard" panose="03050602040202020205" pitchFamily="66" charset="77"/>
              </a:rPr>
              <a:t>metre</a:t>
            </a:r>
            <a:r>
              <a:rPr lang="en-US" dirty="0">
                <a:latin typeface="Chalkboard" panose="03050602040202020205" pitchFamily="66" charset="77"/>
              </a:rPr>
              <a:t> stick?</a:t>
            </a:r>
          </a:p>
        </p:txBody>
      </p:sp>
    </p:spTree>
    <p:extLst>
      <p:ext uri="{BB962C8B-B14F-4D97-AF65-F5344CB8AC3E}">
        <p14:creationId xmlns:p14="http://schemas.microsoft.com/office/powerpoint/2010/main" val="40499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DCBCB-762E-C540-8597-CC5AB08A1C7C}"/>
              </a:ext>
            </a:extLst>
          </p:cNvPr>
          <p:cNvSpPr/>
          <p:nvPr/>
        </p:nvSpPr>
        <p:spPr>
          <a:xfrm>
            <a:off x="1138325" y="1419493"/>
            <a:ext cx="98580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halkboard" panose="03050602040202020205" pitchFamily="66" charset="77"/>
              </a:rPr>
              <a:t>SLIDE 1 (reasoning) - </a:t>
            </a:r>
            <a:r>
              <a:rPr lang="en-GB" dirty="0">
                <a:latin typeface="Chalkboard" panose="03050602040202020205" pitchFamily="66" charset="77"/>
              </a:rPr>
              <a:t>I would agree with Stephanie because a tree would most likely measure 4m not 38cm.  </a:t>
            </a:r>
          </a:p>
          <a:p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SLIDE 2 (reasoning) – </a:t>
            </a:r>
            <a:r>
              <a:rPr lang="en-GB" dirty="0">
                <a:latin typeface="Chalkboard" panose="03050602040202020205" pitchFamily="66" charset="77"/>
              </a:rPr>
              <a:t>No, Rahil is incorrect because the gift box measures approximately 2cm and 9mm or 29mm. </a:t>
            </a:r>
          </a:p>
          <a:p>
            <a:endParaRPr lang="en-GB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SLIDE 3 (reasoning) - </a:t>
            </a:r>
            <a:r>
              <a:rPr lang="en-GB" dirty="0">
                <a:latin typeface="Chalkboard" panose="03050602040202020205" pitchFamily="66" charset="77"/>
              </a:rPr>
              <a:t>Declan is not correct – he has measured his leaf in millimetres but used the wrong unit of measurement. His leaf is 150mm long. Jana is not correct – she has lined her leaf up with the wrong end of the ruler. Her leaf is 13cm long.</a:t>
            </a:r>
          </a:p>
          <a:p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SLIDE 4 (reasoning) – </a:t>
            </a:r>
            <a:r>
              <a:rPr lang="en-GB" dirty="0">
                <a:latin typeface="Chalkboard" panose="03050602040202020205" pitchFamily="66" charset="77"/>
              </a:rPr>
              <a:t>Fredrick's method is more appropriate. A trundle wheel will be easier to use to measure a long distance in metres. Using a metre stick would be tricky.</a:t>
            </a:r>
          </a:p>
          <a:p>
            <a:endParaRPr lang="en-GB" b="1" dirty="0">
              <a:latin typeface="Chalkboard" panose="03050602040202020205" pitchFamily="66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93E9D-B25C-D846-B624-262C5D13868D}"/>
              </a:ext>
            </a:extLst>
          </p:cNvPr>
          <p:cNvSpPr/>
          <p:nvPr/>
        </p:nvSpPr>
        <p:spPr>
          <a:xfrm>
            <a:off x="1138325" y="267536"/>
            <a:ext cx="4316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2 – Slide Answers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(R) </a:t>
            </a:r>
          </a:p>
        </p:txBody>
      </p:sp>
    </p:spTree>
    <p:extLst>
      <p:ext uri="{BB962C8B-B14F-4D97-AF65-F5344CB8AC3E}">
        <p14:creationId xmlns:p14="http://schemas.microsoft.com/office/powerpoint/2010/main" val="2933541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C70BF7-70D2-8149-8BB0-15176EC6C264}"/>
              </a:ext>
            </a:extLst>
          </p:cNvPr>
          <p:cNvSpPr/>
          <p:nvPr/>
        </p:nvSpPr>
        <p:spPr>
          <a:xfrm>
            <a:off x="1393638" y="1647508"/>
            <a:ext cx="9404723" cy="4517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halkboard" panose="03050602040202020205" pitchFamily="66" charset="77"/>
              </a:rPr>
              <a:t>Now see if you can have a go at the Activities for Lesson 2. </a:t>
            </a:r>
          </a:p>
          <a:p>
            <a:pPr algn="ctr"/>
            <a:endParaRPr lang="en-US" sz="2800" dirty="0">
              <a:latin typeface="Chalkboard" panose="03050602040202020205" pitchFamily="66" charset="77"/>
            </a:endParaRPr>
          </a:p>
          <a:p>
            <a:pPr algn="ctr"/>
            <a:r>
              <a:rPr lang="en-US" sz="2800" b="1" u="sng" dirty="0">
                <a:latin typeface="Chalkboard" panose="03050602040202020205" pitchFamily="66" charset="77"/>
              </a:rPr>
              <a:t>THEN</a:t>
            </a:r>
          </a:p>
          <a:p>
            <a:pPr algn="ctr"/>
            <a:endParaRPr lang="en-US" sz="2800" dirty="0">
              <a:latin typeface="Chalkboard" panose="03050602040202020205" pitchFamily="66" charset="77"/>
            </a:endParaRPr>
          </a:p>
          <a:p>
            <a:pPr algn="ctr"/>
            <a:r>
              <a:rPr lang="en-US" sz="2000" dirty="0">
                <a:latin typeface="Chalkboard" panose="03050602040202020205" pitchFamily="66" charset="77"/>
              </a:rPr>
              <a:t>If you are finding it a little tricky you can try – </a:t>
            </a:r>
            <a:r>
              <a:rPr lang="en-US" sz="2000" b="1" dirty="0">
                <a:solidFill>
                  <a:srgbClr val="FFC000"/>
                </a:solidFill>
                <a:latin typeface="Chalkboard" panose="03050602040202020205" pitchFamily="66" charset="77"/>
              </a:rPr>
              <a:t>Amber Activities</a:t>
            </a:r>
          </a:p>
          <a:p>
            <a:pPr algn="ctr"/>
            <a:endParaRPr lang="en-US" sz="2000" dirty="0">
              <a:latin typeface="Chalkboard" panose="03050602040202020205" pitchFamily="66" charset="77"/>
            </a:endParaRPr>
          </a:p>
          <a:p>
            <a:pPr algn="ctr"/>
            <a:r>
              <a:rPr lang="en-US" sz="2000" dirty="0">
                <a:latin typeface="Chalkboard" panose="03050602040202020205" pitchFamily="66" charset="77"/>
              </a:rPr>
              <a:t>If you are ready for more of a challenge you can try – </a:t>
            </a:r>
            <a:r>
              <a:rPr lang="en-US" sz="2000" b="1" dirty="0">
                <a:solidFill>
                  <a:srgbClr val="7030A0"/>
                </a:solidFill>
                <a:latin typeface="Chalkboard" panose="03050602040202020205" pitchFamily="66" charset="77"/>
              </a:rPr>
              <a:t>Purple Activities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B0CBF4-7E3D-B246-AC5F-81C475D0F40E}"/>
              </a:ext>
            </a:extLst>
          </p:cNvPr>
          <p:cNvSpPr/>
          <p:nvPr/>
        </p:nvSpPr>
        <p:spPr>
          <a:xfrm>
            <a:off x="1138325" y="267536"/>
            <a:ext cx="3232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2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(R) </a:t>
            </a:r>
          </a:p>
        </p:txBody>
      </p:sp>
    </p:spTree>
    <p:extLst>
      <p:ext uri="{BB962C8B-B14F-4D97-AF65-F5344CB8AC3E}">
        <p14:creationId xmlns:p14="http://schemas.microsoft.com/office/powerpoint/2010/main" val="2470774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EECB0B-BE7B-154E-ADEF-4FAB86C51237}"/>
              </a:ext>
            </a:extLst>
          </p:cNvPr>
          <p:cNvSpPr/>
          <p:nvPr/>
        </p:nvSpPr>
        <p:spPr>
          <a:xfrm>
            <a:off x="1138325" y="267536"/>
            <a:ext cx="409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3 – Rapid Recall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BB1FC00-C617-124F-831F-FDE804F55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412" y="1990288"/>
            <a:ext cx="77136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902030302020204" pitchFamily="66" charset="0"/>
              </a:rPr>
              <a:t>If it’s 5 o’ clock now, what time was it 3 hours ago?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93B6EA-EA97-944E-BE3F-5A6D24C64E35}"/>
              </a:ext>
            </a:extLst>
          </p:cNvPr>
          <p:cNvSpPr/>
          <p:nvPr/>
        </p:nvSpPr>
        <p:spPr>
          <a:xfrm>
            <a:off x="2045412" y="3882317"/>
            <a:ext cx="5735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902030302020204" pitchFamily="66" charset="0"/>
              </a:rPr>
              <a:t>What time will it be in 4 hours?...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42720-2761-DE40-BD1C-5407DB95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041" y="5421235"/>
            <a:ext cx="575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902030302020204" pitchFamily="66" charset="0"/>
              </a:rPr>
              <a:t>How about in 7 hours?</a:t>
            </a:r>
          </a:p>
        </p:txBody>
      </p:sp>
      <p:pic>
        <p:nvPicPr>
          <p:cNvPr id="8" name="Picture 2" descr="C:\Program Files (x86)\Microsoft Office\MEDIA\CAGCAT10\j0234131.wmf">
            <a:extLst>
              <a:ext uri="{FF2B5EF4-FFF2-40B4-BE49-F238E27FC236}">
                <a16:creationId xmlns:a16="http://schemas.microsoft.com/office/drawing/2014/main" id="{36B95EA4-D7AE-9345-A714-6B0036301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854" y="4088748"/>
            <a:ext cx="1952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4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2FBAAFD-3D09-0C4C-98E6-23DFB2B9D0CE}"/>
              </a:ext>
            </a:extLst>
          </p:cNvPr>
          <p:cNvSpPr/>
          <p:nvPr/>
        </p:nvSpPr>
        <p:spPr>
          <a:xfrm>
            <a:off x="1138325" y="267536"/>
            <a:ext cx="409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3 – Rapid Recall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293AE-9ED4-7B40-AF66-98480AE88911}"/>
              </a:ext>
            </a:extLst>
          </p:cNvPr>
          <p:cNvSpPr txBox="1"/>
          <p:nvPr/>
        </p:nvSpPr>
        <p:spPr>
          <a:xfrm>
            <a:off x="8593993" y="323080"/>
            <a:ext cx="31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Chalkboard" panose="03050602040202020205" pitchFamily="66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0FB61-77F6-3545-ACED-35056E0D5310}"/>
              </a:ext>
            </a:extLst>
          </p:cNvPr>
          <p:cNvSpPr/>
          <p:nvPr/>
        </p:nvSpPr>
        <p:spPr>
          <a:xfrm>
            <a:off x="1585043" y="2275910"/>
            <a:ext cx="8205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902030302020204" pitchFamily="66" charset="0"/>
              </a:rPr>
              <a:t>If it’s 5 o’ clock now, what time was it 3 hours ago? 	</a:t>
            </a:r>
            <a:r>
              <a:rPr lang="en-GB" altLang="en-U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	2 o’clock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75225E-2857-8849-A8F1-6ECEC5FD190C}"/>
              </a:ext>
            </a:extLst>
          </p:cNvPr>
          <p:cNvSpPr/>
          <p:nvPr/>
        </p:nvSpPr>
        <p:spPr>
          <a:xfrm>
            <a:off x="1256514" y="4048898"/>
            <a:ext cx="820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902030302020204" pitchFamily="66" charset="0"/>
              </a:rPr>
              <a:t>What time will it be in 4 hours			</a:t>
            </a:r>
            <a:r>
              <a:rPr lang="en-GB" altLang="en-U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9 o’clock </a:t>
            </a:r>
            <a:r>
              <a:rPr lang="en-GB" altLang="en-US" sz="28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16E716-845E-524F-A11E-74AA2CE4BA96}"/>
              </a:ext>
            </a:extLst>
          </p:cNvPr>
          <p:cNvSpPr/>
          <p:nvPr/>
        </p:nvSpPr>
        <p:spPr>
          <a:xfrm>
            <a:off x="1138325" y="5360222"/>
            <a:ext cx="101397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902030302020204" pitchFamily="66" charset="0"/>
              </a:rPr>
              <a:t>How about in 7 hours? 								</a:t>
            </a:r>
            <a:r>
              <a:rPr lang="en-GB" altLang="en-U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12 o’clock    </a:t>
            </a:r>
            <a:r>
              <a:rPr lang="en-GB" altLang="en-US" dirty="0">
                <a:latin typeface="Comic Sans MS" panose="030F0902030302020204" pitchFamily="66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43959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F11F54-7A6C-5349-A8F8-63F8B7525AEC}"/>
              </a:ext>
            </a:extLst>
          </p:cNvPr>
          <p:cNvSpPr/>
          <p:nvPr/>
        </p:nvSpPr>
        <p:spPr>
          <a:xfrm>
            <a:off x="1439296" y="1808392"/>
            <a:ext cx="2779177" cy="3488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RECAP</a:t>
            </a:r>
          </a:p>
          <a:p>
            <a:pPr algn="ctr"/>
            <a:endParaRPr lang="en-US" dirty="0">
              <a:latin typeface="Chalkboard" panose="03050602040202020205" pitchFamily="66" charset="77"/>
            </a:endParaRPr>
          </a:p>
          <a:p>
            <a:pPr algn="ctr"/>
            <a:r>
              <a:rPr lang="en-US" dirty="0">
                <a:latin typeface="Chalkboard" panose="03050602040202020205" pitchFamily="66" charset="77"/>
              </a:rPr>
              <a:t>Let’s see what you can remember from the previous lesson.</a:t>
            </a:r>
          </a:p>
          <a:p>
            <a:pPr algn="ctr"/>
            <a:endParaRPr lang="en-US" b="1" u="sng" dirty="0">
              <a:latin typeface="Chalkboard" panose="03050602040202020205" pitchFamily="66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58EF5-68FB-D94F-9534-F6CDC4E1B2EE}"/>
              </a:ext>
            </a:extLst>
          </p:cNvPr>
          <p:cNvSpPr/>
          <p:nvPr/>
        </p:nvSpPr>
        <p:spPr>
          <a:xfrm>
            <a:off x="1138325" y="267536"/>
            <a:ext cx="3335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2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(PS)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B83386-469B-1A4F-99E9-C4E12F854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90" y="1476922"/>
            <a:ext cx="6220918" cy="419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6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F11F54-7A6C-5349-A8F8-63F8B7525AEC}"/>
              </a:ext>
            </a:extLst>
          </p:cNvPr>
          <p:cNvSpPr/>
          <p:nvPr/>
        </p:nvSpPr>
        <p:spPr>
          <a:xfrm>
            <a:off x="8493722" y="275746"/>
            <a:ext cx="3539247" cy="3501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Today we are going to look at some ‘problem solving’ questions. </a:t>
            </a:r>
          </a:p>
          <a:p>
            <a:pPr algn="ctr"/>
            <a:endParaRPr lang="en-US" dirty="0">
              <a:latin typeface="Chalkboard" panose="03050602040202020205" pitchFamily="66" charset="77"/>
            </a:endParaRPr>
          </a:p>
          <a:p>
            <a:pPr algn="ctr"/>
            <a:r>
              <a:rPr lang="en-US" b="1" dirty="0">
                <a:latin typeface="Chalkboard" panose="03050602040202020205" pitchFamily="66" charset="77"/>
              </a:rPr>
              <a:t>Remember </a:t>
            </a:r>
            <a:r>
              <a:rPr lang="en-US" dirty="0">
                <a:latin typeface="Chalkboard" panose="03050602040202020205" pitchFamily="66" charset="77"/>
              </a:rPr>
              <a:t>these are the ones that require you to think a little bit deeper and use lots of your mastery skills. </a:t>
            </a:r>
          </a:p>
          <a:p>
            <a:pPr algn="ctr"/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E1C94DC-CEAA-A143-9929-620C145E2EA2}"/>
              </a:ext>
            </a:extLst>
          </p:cNvPr>
          <p:cNvSpPr/>
          <p:nvPr/>
        </p:nvSpPr>
        <p:spPr>
          <a:xfrm>
            <a:off x="8925379" y="3926454"/>
            <a:ext cx="2927395" cy="14717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halkboard" panose="03050602040202020205" pitchFamily="66" charset="77"/>
              </a:rPr>
              <a:t>REMEMBER – the more detail you can give in an answer the greater your depth of understanding is!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4815E-BA5B-8346-B8FE-2DBBE6DCD05C}"/>
              </a:ext>
            </a:extLst>
          </p:cNvPr>
          <p:cNvSpPr/>
          <p:nvPr/>
        </p:nvSpPr>
        <p:spPr>
          <a:xfrm>
            <a:off x="1138325" y="267536"/>
            <a:ext cx="3335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3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(PS)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12766-8A05-2942-87FB-32D934DC6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7"/>
          <a:stretch/>
        </p:blipFill>
        <p:spPr>
          <a:xfrm>
            <a:off x="1138324" y="2784678"/>
            <a:ext cx="7151199" cy="350182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5CC9D5B-C13A-154B-AC8D-8E1D923CC8DB}"/>
              </a:ext>
            </a:extLst>
          </p:cNvPr>
          <p:cNvSpPr/>
          <p:nvPr/>
        </p:nvSpPr>
        <p:spPr>
          <a:xfrm>
            <a:off x="2366010" y="1094127"/>
            <a:ext cx="4754880" cy="1463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This bag is 20cm and 5mm long.</a:t>
            </a:r>
          </a:p>
          <a:p>
            <a:pPr algn="ctr"/>
            <a:r>
              <a:rPr lang="en-US" dirty="0">
                <a:latin typeface="Chalkboard" panose="03050602040202020205" pitchFamily="66" charset="77"/>
              </a:rPr>
              <a:t> </a:t>
            </a:r>
          </a:p>
          <a:p>
            <a:pPr algn="ctr"/>
            <a:r>
              <a:rPr lang="en-US" dirty="0">
                <a:latin typeface="Chalkboard" panose="03050602040202020205" pitchFamily="66" charset="77"/>
              </a:rPr>
              <a:t>Find 3 objects in your house that are shorter than the bag.</a:t>
            </a:r>
          </a:p>
        </p:txBody>
      </p:sp>
    </p:spTree>
    <p:extLst>
      <p:ext uri="{BB962C8B-B14F-4D97-AF65-F5344CB8AC3E}">
        <p14:creationId xmlns:p14="http://schemas.microsoft.com/office/powerpoint/2010/main" val="4189147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F11F54-7A6C-5349-A8F8-63F8B7525AEC}"/>
              </a:ext>
            </a:extLst>
          </p:cNvPr>
          <p:cNvSpPr/>
          <p:nvPr/>
        </p:nvSpPr>
        <p:spPr>
          <a:xfrm>
            <a:off x="1546510" y="2111142"/>
            <a:ext cx="2833002" cy="2635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Have a go at this question…</a:t>
            </a:r>
          </a:p>
          <a:p>
            <a:pPr algn="ctr"/>
            <a:endParaRPr lang="en-US" dirty="0">
              <a:latin typeface="Chalkboard" panose="03050602040202020205" pitchFamily="66" charset="77"/>
            </a:endParaRPr>
          </a:p>
          <a:p>
            <a:pPr algn="ctr"/>
            <a:r>
              <a:rPr lang="en-US" b="1" dirty="0">
                <a:latin typeface="Chalkboard" panose="03050602040202020205" pitchFamily="66" charset="77"/>
              </a:rPr>
              <a:t>Remember</a:t>
            </a:r>
            <a:r>
              <a:rPr lang="en-US" dirty="0">
                <a:latin typeface="Chalkboard" panose="03050602040202020205" pitchFamily="66" charset="77"/>
              </a:rPr>
              <a:t> to use your deeper thinking skills to help you problem solve.</a:t>
            </a: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73402-9828-6E44-A13A-AF591AAF986A}"/>
              </a:ext>
            </a:extLst>
          </p:cNvPr>
          <p:cNvSpPr/>
          <p:nvPr/>
        </p:nvSpPr>
        <p:spPr>
          <a:xfrm>
            <a:off x="1138325" y="267536"/>
            <a:ext cx="3335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3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(PS)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3F8569-3EF0-6D41-A8DA-5F04D5CCE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560" y="171726"/>
            <a:ext cx="4406900" cy="65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54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C26CF9-256A-6B4E-9891-5E33A780448E}"/>
              </a:ext>
            </a:extLst>
          </p:cNvPr>
          <p:cNvSpPr/>
          <p:nvPr/>
        </p:nvSpPr>
        <p:spPr>
          <a:xfrm>
            <a:off x="1138325" y="267536"/>
            <a:ext cx="3335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3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(PS)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9CF560-E086-9E41-A126-9B21C2D90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77" y="1036977"/>
            <a:ext cx="8756245" cy="564880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D539EB-60F1-2142-A814-5504BEC76BE0}"/>
              </a:ext>
            </a:extLst>
          </p:cNvPr>
          <p:cNvSpPr/>
          <p:nvPr/>
        </p:nvSpPr>
        <p:spPr>
          <a:xfrm>
            <a:off x="2570299" y="3777864"/>
            <a:ext cx="2927395" cy="23714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halkboard" panose="03050602040202020205" pitchFamily="66" charset="77"/>
              </a:rPr>
              <a:t>REMEMBER – the more solutions you can give in an answer the greater your depth of your understanding is!</a:t>
            </a:r>
          </a:p>
          <a:p>
            <a:pPr algn="ctr"/>
            <a:endParaRPr lang="en-US" sz="1600" b="1" dirty="0">
              <a:latin typeface="Chalkboard" panose="03050602040202020205" pitchFamily="66" charset="77"/>
            </a:endParaRPr>
          </a:p>
          <a:p>
            <a:pPr algn="ctr"/>
            <a:r>
              <a:rPr lang="en-US" sz="1600" b="1" dirty="0">
                <a:latin typeface="Chalkboard" panose="03050602040202020205" pitchFamily="66" charset="77"/>
              </a:rPr>
              <a:t>Remember to show your working out too!</a:t>
            </a:r>
          </a:p>
        </p:txBody>
      </p:sp>
    </p:spTree>
    <p:extLst>
      <p:ext uri="{BB962C8B-B14F-4D97-AF65-F5344CB8AC3E}">
        <p14:creationId xmlns:p14="http://schemas.microsoft.com/office/powerpoint/2010/main" val="1937405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DCBCB-762E-C540-8597-CC5AB08A1C7C}"/>
              </a:ext>
            </a:extLst>
          </p:cNvPr>
          <p:cNvSpPr/>
          <p:nvPr/>
        </p:nvSpPr>
        <p:spPr>
          <a:xfrm>
            <a:off x="1138325" y="1215152"/>
            <a:ext cx="97780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halkboard" panose="03050602040202020205" pitchFamily="66" charset="77"/>
              </a:rPr>
              <a:t>SLIDE 1 – </a:t>
            </a:r>
            <a:r>
              <a:rPr lang="en-GB" dirty="0">
                <a:latin typeface="Chalkboard" panose="03050602040202020205" pitchFamily="66" charset="77"/>
              </a:rPr>
              <a:t>He is incorrect because he has not placed the chocolate bar at 0, he has put it at the end of the ruler.</a:t>
            </a:r>
          </a:p>
          <a:p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SLIDE 2 (problem solving) – </a:t>
            </a:r>
            <a:r>
              <a:rPr lang="en-US" dirty="0">
                <a:latin typeface="Chalkboard" panose="03050602040202020205" pitchFamily="66" charset="77"/>
              </a:rPr>
              <a:t>Various answers, for example: Pen; pencil; scissors. Ensure measurements are recorded accurately.</a:t>
            </a:r>
          </a:p>
          <a:p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SLIDE 3 (problem solving) - </a:t>
            </a:r>
            <a:r>
              <a:rPr lang="en-GB" dirty="0">
                <a:latin typeface="Chalkboard" panose="03050602040202020205" pitchFamily="66" charset="77"/>
              </a:rPr>
              <a:t>Dexter is correct. The other two children have not lined up the ruler correctly: Eva has started at 1 cm and 5 mm instead of 0 and Annie has started at the end of the ruler.</a:t>
            </a:r>
          </a:p>
          <a:p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SLIDE 4 (problem solving) – </a:t>
            </a:r>
            <a:r>
              <a:rPr lang="en-GB" dirty="0">
                <a:latin typeface="Chalkboard" panose="03050602040202020205" pitchFamily="66" charset="77"/>
              </a:rPr>
              <a:t>There are multiple, possible answers.</a:t>
            </a:r>
          </a:p>
          <a:p>
            <a:r>
              <a:rPr lang="en-GB" dirty="0">
                <a:latin typeface="Chalkboard" panose="03050602040202020205" pitchFamily="66" charset="77"/>
              </a:rPr>
              <a:t>Declan could have used the red, blue and green blocks.</a:t>
            </a:r>
          </a:p>
          <a:p>
            <a:r>
              <a:rPr lang="en-GB" dirty="0">
                <a:latin typeface="Chalkboard" panose="03050602040202020205" pitchFamily="66" charset="77"/>
              </a:rPr>
              <a:t>He could have used the brown and red blocks.</a:t>
            </a:r>
          </a:p>
          <a:p>
            <a:r>
              <a:rPr lang="en-GB" dirty="0">
                <a:latin typeface="Chalkboard" panose="03050602040202020205" pitchFamily="66" charset="77"/>
              </a:rPr>
              <a:t>He could have used the blue, brown, pink and green blocks.</a:t>
            </a:r>
          </a:p>
          <a:p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entury Gothic" panose="020B0502020202020204" pitchFamily="34" charset="0"/>
              </a:rPr>
              <a:t>				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59CE49-13CD-CD44-98E9-DE797BCA9E8D}"/>
              </a:ext>
            </a:extLst>
          </p:cNvPr>
          <p:cNvSpPr/>
          <p:nvPr/>
        </p:nvSpPr>
        <p:spPr>
          <a:xfrm>
            <a:off x="1138325" y="267536"/>
            <a:ext cx="4316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3 – Slide Answers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(PS) </a:t>
            </a:r>
          </a:p>
        </p:txBody>
      </p:sp>
    </p:spTree>
    <p:extLst>
      <p:ext uri="{BB962C8B-B14F-4D97-AF65-F5344CB8AC3E}">
        <p14:creationId xmlns:p14="http://schemas.microsoft.com/office/powerpoint/2010/main" val="345195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612C80-18C8-2149-80CC-98AA04A62A08}"/>
              </a:ext>
            </a:extLst>
          </p:cNvPr>
          <p:cNvSpPr/>
          <p:nvPr/>
        </p:nvSpPr>
        <p:spPr>
          <a:xfrm>
            <a:off x="1138325" y="267536"/>
            <a:ext cx="3976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1 - Rapid Recall</a:t>
            </a:r>
            <a:endParaRPr lang="en-US" sz="2500" dirty="0">
              <a:latin typeface="Chalkboard" panose="03050602040202020205" pitchFamily="66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B83FED-00E4-8F4C-98EB-87DACE9C9C7E}"/>
              </a:ext>
            </a:extLst>
          </p:cNvPr>
          <p:cNvSpPr/>
          <p:nvPr/>
        </p:nvSpPr>
        <p:spPr>
          <a:xfrm>
            <a:off x="1882140" y="13684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Comic Sans MS" panose="030F0902030302020204" pitchFamily="66" charset="0"/>
              </a:rPr>
              <a:t>A spider has 8 legs. How many legs do 2 spiders have in total?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DA1BB-E22F-0142-8468-8E7382511E4D}"/>
              </a:ext>
            </a:extLst>
          </p:cNvPr>
          <p:cNvSpPr/>
          <p:nvPr/>
        </p:nvSpPr>
        <p:spPr>
          <a:xfrm>
            <a:off x="2274570" y="3244334"/>
            <a:ext cx="5230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Comic Sans MS" panose="030F0902030302020204" pitchFamily="66" charset="0"/>
              </a:rPr>
              <a:t>What about 3 spiders?...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02710-FFED-2944-B9AC-72F265407CEE}"/>
              </a:ext>
            </a:extLst>
          </p:cNvPr>
          <p:cNvSpPr/>
          <p:nvPr/>
        </p:nvSpPr>
        <p:spPr>
          <a:xfrm>
            <a:off x="2864552" y="5120193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Comic Sans MS" panose="030F0902030302020204" pitchFamily="66" charset="0"/>
              </a:rPr>
              <a:t>What about 4 spiders?</a:t>
            </a:r>
          </a:p>
        </p:txBody>
      </p:sp>
      <p:pic>
        <p:nvPicPr>
          <p:cNvPr id="6" name="Picture 2" descr="C:\Users\Daddy Bear\AppData\Local\Microsoft\Windows\Temporary Internet Files\Content.IE5\KRW96YGU\MC900436254[1].png">
            <a:extLst>
              <a:ext uri="{FF2B5EF4-FFF2-40B4-BE49-F238E27FC236}">
                <a16:creationId xmlns:a16="http://schemas.microsoft.com/office/drawing/2014/main" id="{5199944E-3E0B-F548-B6B4-93A7025B4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2060"/>
            <a:ext cx="30972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83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C70BF7-70D2-8149-8BB0-15176EC6C264}"/>
              </a:ext>
            </a:extLst>
          </p:cNvPr>
          <p:cNvSpPr/>
          <p:nvPr/>
        </p:nvSpPr>
        <p:spPr>
          <a:xfrm>
            <a:off x="1393638" y="1590358"/>
            <a:ext cx="9404723" cy="4517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halkboard" panose="03050602040202020205" pitchFamily="66" charset="77"/>
              </a:rPr>
              <a:t>Now see if you can have a go at the Activities for Lesson 3. </a:t>
            </a:r>
          </a:p>
          <a:p>
            <a:pPr algn="ctr"/>
            <a:endParaRPr lang="en-US" sz="2800" dirty="0">
              <a:latin typeface="Chalkboard" panose="03050602040202020205" pitchFamily="66" charset="77"/>
            </a:endParaRPr>
          </a:p>
          <a:p>
            <a:pPr algn="ctr"/>
            <a:r>
              <a:rPr lang="en-US" sz="2800" b="1" u="sng" dirty="0">
                <a:latin typeface="Chalkboard" panose="03050602040202020205" pitchFamily="66" charset="77"/>
              </a:rPr>
              <a:t>THEN</a:t>
            </a:r>
          </a:p>
          <a:p>
            <a:pPr algn="ctr"/>
            <a:endParaRPr lang="en-US" sz="2800" dirty="0">
              <a:latin typeface="Chalkboard" panose="03050602040202020205" pitchFamily="66" charset="77"/>
            </a:endParaRPr>
          </a:p>
          <a:p>
            <a:pPr algn="ctr"/>
            <a:r>
              <a:rPr lang="en-US" sz="2000" dirty="0">
                <a:latin typeface="Chalkboard" panose="03050602040202020205" pitchFamily="66" charset="77"/>
              </a:rPr>
              <a:t>If you are finding it a little tricky you can try – </a:t>
            </a:r>
            <a:r>
              <a:rPr lang="en-US" sz="2000" b="1" dirty="0">
                <a:solidFill>
                  <a:srgbClr val="FFC000"/>
                </a:solidFill>
                <a:latin typeface="Chalkboard" panose="03050602040202020205" pitchFamily="66" charset="77"/>
              </a:rPr>
              <a:t>Amber Activities</a:t>
            </a:r>
          </a:p>
          <a:p>
            <a:pPr algn="ctr"/>
            <a:endParaRPr lang="en-US" sz="2000" dirty="0">
              <a:latin typeface="Chalkboard" panose="03050602040202020205" pitchFamily="66" charset="77"/>
            </a:endParaRPr>
          </a:p>
          <a:p>
            <a:pPr algn="ctr"/>
            <a:r>
              <a:rPr lang="en-US" sz="2000" dirty="0">
                <a:latin typeface="Chalkboard" panose="03050602040202020205" pitchFamily="66" charset="77"/>
              </a:rPr>
              <a:t>If you are ready for more of a challenge you can try – </a:t>
            </a:r>
            <a:r>
              <a:rPr lang="en-US" sz="2000" b="1" dirty="0">
                <a:solidFill>
                  <a:srgbClr val="7030A0"/>
                </a:solidFill>
                <a:latin typeface="Chalkboard" panose="03050602040202020205" pitchFamily="66" charset="77"/>
              </a:rPr>
              <a:t>Purple Activities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86D4C-CB23-B848-A133-63CFC2AC5B76}"/>
              </a:ext>
            </a:extLst>
          </p:cNvPr>
          <p:cNvSpPr/>
          <p:nvPr/>
        </p:nvSpPr>
        <p:spPr>
          <a:xfrm>
            <a:off x="1138325" y="267536"/>
            <a:ext cx="3335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3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(PS) </a:t>
            </a:r>
          </a:p>
        </p:txBody>
      </p:sp>
    </p:spTree>
    <p:extLst>
      <p:ext uri="{BB962C8B-B14F-4D97-AF65-F5344CB8AC3E}">
        <p14:creationId xmlns:p14="http://schemas.microsoft.com/office/powerpoint/2010/main" val="3523371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16800F-F676-C849-8F25-BE551CCE39AA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63217-B68A-F04A-80C2-FE2AA5B3EF07}"/>
              </a:ext>
            </a:extLst>
          </p:cNvPr>
          <p:cNvSpPr txBox="1"/>
          <p:nvPr/>
        </p:nvSpPr>
        <p:spPr>
          <a:xfrm>
            <a:off x="2380592" y="2554013"/>
            <a:ext cx="5912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1. 13 + 6 =</a:t>
            </a:r>
          </a:p>
        </p:txBody>
      </p:sp>
    </p:spTree>
    <p:extLst>
      <p:ext uri="{BB962C8B-B14F-4D97-AF65-F5344CB8AC3E}">
        <p14:creationId xmlns:p14="http://schemas.microsoft.com/office/powerpoint/2010/main" val="1060486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B2A8DD-865F-D844-A8A3-FE67CADF16B2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CC453-494B-394E-AF38-F92C0A82AA66}"/>
              </a:ext>
            </a:extLst>
          </p:cNvPr>
          <p:cNvSpPr txBox="1"/>
          <p:nvPr/>
        </p:nvSpPr>
        <p:spPr>
          <a:xfrm>
            <a:off x="2317530" y="2459421"/>
            <a:ext cx="6101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2. 17-9 =</a:t>
            </a:r>
          </a:p>
        </p:txBody>
      </p:sp>
    </p:spTree>
    <p:extLst>
      <p:ext uri="{BB962C8B-B14F-4D97-AF65-F5344CB8AC3E}">
        <p14:creationId xmlns:p14="http://schemas.microsoft.com/office/powerpoint/2010/main" val="555457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9BBC85-9D35-8947-BDBA-B91D9DF6BD03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151789-B753-2541-AEC5-3289C4ED32C4}"/>
              </a:ext>
            </a:extLst>
          </p:cNvPr>
          <p:cNvSpPr txBox="1"/>
          <p:nvPr/>
        </p:nvSpPr>
        <p:spPr>
          <a:xfrm>
            <a:off x="3090040" y="2490952"/>
            <a:ext cx="55336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3.  14 + 6 +12 = 32</a:t>
            </a:r>
          </a:p>
        </p:txBody>
      </p:sp>
    </p:spTree>
    <p:extLst>
      <p:ext uri="{BB962C8B-B14F-4D97-AF65-F5344CB8AC3E}">
        <p14:creationId xmlns:p14="http://schemas.microsoft.com/office/powerpoint/2010/main" val="1407096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7B2721-09FE-414C-9C59-4D9DCDEE21BA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7628F-6B3B-554A-8A30-C0DCEBAB8001}"/>
              </a:ext>
            </a:extLst>
          </p:cNvPr>
          <p:cNvSpPr txBox="1"/>
          <p:nvPr/>
        </p:nvSpPr>
        <p:spPr>
          <a:xfrm>
            <a:off x="2301765" y="2191406"/>
            <a:ext cx="6747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4. What is 650 add three hundreds?</a:t>
            </a:r>
          </a:p>
        </p:txBody>
      </p:sp>
    </p:spTree>
    <p:extLst>
      <p:ext uri="{BB962C8B-B14F-4D97-AF65-F5344CB8AC3E}">
        <p14:creationId xmlns:p14="http://schemas.microsoft.com/office/powerpoint/2010/main" val="2164266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A73C9B-0B35-484D-AE19-944315E85D07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E532E0-2B71-A14A-A208-50335FFE197E}"/>
              </a:ext>
            </a:extLst>
          </p:cNvPr>
          <p:cNvSpPr txBox="1"/>
          <p:nvPr/>
        </p:nvSpPr>
        <p:spPr>
          <a:xfrm>
            <a:off x="2264354" y="2567226"/>
            <a:ext cx="59186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/>
              <a:t>5. What is 674 + 8 =</a:t>
            </a:r>
          </a:p>
        </p:txBody>
      </p:sp>
    </p:spTree>
    <p:extLst>
      <p:ext uri="{BB962C8B-B14F-4D97-AF65-F5344CB8AC3E}">
        <p14:creationId xmlns:p14="http://schemas.microsoft.com/office/powerpoint/2010/main" val="4061658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26CA26-01EF-7043-AF71-99B6BF837DD9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F2BF3-A53B-6C40-8151-E9043F0041A6}"/>
              </a:ext>
            </a:extLst>
          </p:cNvPr>
          <p:cNvSpPr txBox="1"/>
          <p:nvPr/>
        </p:nvSpPr>
        <p:spPr>
          <a:xfrm>
            <a:off x="2806261" y="2522483"/>
            <a:ext cx="57859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6.  785 - ___ =755</a:t>
            </a:r>
          </a:p>
        </p:txBody>
      </p:sp>
    </p:spTree>
    <p:extLst>
      <p:ext uri="{BB962C8B-B14F-4D97-AF65-F5344CB8AC3E}">
        <p14:creationId xmlns:p14="http://schemas.microsoft.com/office/powerpoint/2010/main" val="2509176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026EC7-A017-A143-B714-888241E3BBBB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9B17CC-B69D-0D4D-8D08-BD606BDB76AC}"/>
              </a:ext>
            </a:extLst>
          </p:cNvPr>
          <p:cNvSpPr txBox="1"/>
          <p:nvPr/>
        </p:nvSpPr>
        <p:spPr>
          <a:xfrm>
            <a:off x="3028557" y="2743199"/>
            <a:ext cx="51064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7.   4 x 9 = </a:t>
            </a:r>
          </a:p>
        </p:txBody>
      </p:sp>
    </p:spTree>
    <p:extLst>
      <p:ext uri="{BB962C8B-B14F-4D97-AF65-F5344CB8AC3E}">
        <p14:creationId xmlns:p14="http://schemas.microsoft.com/office/powerpoint/2010/main" val="999350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82402B-1FE3-6748-A5A1-ABDF60EA1A61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F39EF-9799-B946-9480-F490D0F9DCF3}"/>
              </a:ext>
            </a:extLst>
          </p:cNvPr>
          <p:cNvSpPr txBox="1"/>
          <p:nvPr/>
        </p:nvSpPr>
        <p:spPr>
          <a:xfrm>
            <a:off x="2017986" y="2538248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8. Make the biggest number out of 5,3,7? </a:t>
            </a:r>
          </a:p>
        </p:txBody>
      </p:sp>
    </p:spTree>
    <p:extLst>
      <p:ext uri="{BB962C8B-B14F-4D97-AF65-F5344CB8AC3E}">
        <p14:creationId xmlns:p14="http://schemas.microsoft.com/office/powerpoint/2010/main" val="3631305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438D56-1465-274E-A21F-E5D779FD9F22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2C66F-AD99-C043-A9AF-02C92F5470A6}"/>
              </a:ext>
            </a:extLst>
          </p:cNvPr>
          <p:cNvSpPr txBox="1"/>
          <p:nvPr/>
        </p:nvSpPr>
        <p:spPr>
          <a:xfrm>
            <a:off x="2569779" y="2538248"/>
            <a:ext cx="72836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9. 24 donuts are shared between 3 people, how many do each people get? </a:t>
            </a:r>
          </a:p>
        </p:txBody>
      </p:sp>
    </p:spTree>
    <p:extLst>
      <p:ext uri="{BB962C8B-B14F-4D97-AF65-F5344CB8AC3E}">
        <p14:creationId xmlns:p14="http://schemas.microsoft.com/office/powerpoint/2010/main" val="171674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C92C462-85C2-9E49-8EE4-20F5FBDA889A}"/>
              </a:ext>
            </a:extLst>
          </p:cNvPr>
          <p:cNvSpPr txBox="1"/>
          <p:nvPr/>
        </p:nvSpPr>
        <p:spPr>
          <a:xfrm>
            <a:off x="8593993" y="323080"/>
            <a:ext cx="31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Chalkboard" panose="03050602040202020205" pitchFamily="66" charset="77"/>
              </a:rPr>
              <a:t>Answers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A9ED68-9DB7-A248-A4AD-C43962D094FC}"/>
              </a:ext>
            </a:extLst>
          </p:cNvPr>
          <p:cNvSpPr/>
          <p:nvPr/>
        </p:nvSpPr>
        <p:spPr>
          <a:xfrm>
            <a:off x="1138325" y="267536"/>
            <a:ext cx="3976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1 - Rapid Recall</a:t>
            </a:r>
            <a:endParaRPr lang="en-US" sz="2500" dirty="0">
              <a:latin typeface="Chalkboard" panose="03050602040202020205" pitchFamily="66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7BF1E0-BA9B-C04B-B1B1-938C602EA2A8}"/>
              </a:ext>
            </a:extLst>
          </p:cNvPr>
          <p:cNvSpPr/>
          <p:nvPr/>
        </p:nvSpPr>
        <p:spPr>
          <a:xfrm>
            <a:off x="2497993" y="1655407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600" dirty="0">
                <a:latin typeface="Comic Sans MS" panose="030F0902030302020204" pitchFamily="66" charset="0"/>
              </a:rPr>
              <a:t>A spider has 8 legs. How many legs do 2 spiders have in total?			</a:t>
            </a:r>
            <a:r>
              <a:rPr lang="en-GB" altLang="en-US" sz="2600" dirty="0">
                <a:solidFill>
                  <a:srgbClr val="00B050"/>
                </a:solidFill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DF2B48-82C0-AC49-BEB8-3DDBE1E82ABD}"/>
              </a:ext>
            </a:extLst>
          </p:cNvPr>
          <p:cNvSpPr/>
          <p:nvPr/>
        </p:nvSpPr>
        <p:spPr>
          <a:xfrm>
            <a:off x="4686800" y="3244334"/>
            <a:ext cx="46362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600" dirty="0">
                <a:latin typeface="Comic Sans MS" panose="030F0902030302020204" pitchFamily="66" charset="0"/>
              </a:rPr>
              <a:t>What about 3 spiders?     </a:t>
            </a:r>
            <a:r>
              <a:rPr lang="en-GB" altLang="en-US" sz="2600" dirty="0">
                <a:solidFill>
                  <a:srgbClr val="00B050"/>
                </a:solidFill>
                <a:latin typeface="Comic Sans MS" panose="030F0902030302020204" pitchFamily="66" charset="0"/>
              </a:rPr>
              <a:t>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85A00-CBE3-AE4C-9E0D-7C9A6A8BAEB2}"/>
              </a:ext>
            </a:extLst>
          </p:cNvPr>
          <p:cNvSpPr/>
          <p:nvPr/>
        </p:nvSpPr>
        <p:spPr>
          <a:xfrm>
            <a:off x="3659916" y="5017927"/>
            <a:ext cx="50337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600" dirty="0">
                <a:latin typeface="Comic Sans MS" panose="030F0902030302020204" pitchFamily="66" charset="0"/>
              </a:rPr>
              <a:t>What about 4 spiders?         </a:t>
            </a:r>
            <a:r>
              <a:rPr lang="en-GB" altLang="en-US" sz="2600" dirty="0">
                <a:solidFill>
                  <a:srgbClr val="00B050"/>
                </a:solidFill>
                <a:latin typeface="Comic Sans MS" panose="030F0902030302020204" pitchFamily="66" charset="0"/>
              </a:rPr>
              <a:t>32</a:t>
            </a:r>
            <a:endParaRPr lang="en-US" sz="2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99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60CE51-FA59-A64A-8E92-D8081290B472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653D9-3E5B-5B41-A43A-70F92044EE7E}"/>
              </a:ext>
            </a:extLst>
          </p:cNvPr>
          <p:cNvSpPr txBox="1"/>
          <p:nvPr/>
        </p:nvSpPr>
        <p:spPr>
          <a:xfrm>
            <a:off x="1681655" y="2567226"/>
            <a:ext cx="88286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10.  250 + ______ = 600 </a:t>
            </a:r>
          </a:p>
        </p:txBody>
      </p:sp>
    </p:spTree>
    <p:extLst>
      <p:ext uri="{BB962C8B-B14F-4D97-AF65-F5344CB8AC3E}">
        <p14:creationId xmlns:p14="http://schemas.microsoft.com/office/powerpoint/2010/main" val="994476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AB412A-E547-804C-B29C-00756F34FA06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0EE78-D4EE-8B48-84C4-740B3CD07276}"/>
              </a:ext>
            </a:extLst>
          </p:cNvPr>
          <p:cNvSpPr txBox="1"/>
          <p:nvPr/>
        </p:nvSpPr>
        <p:spPr>
          <a:xfrm>
            <a:off x="1844566" y="1907628"/>
            <a:ext cx="6526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11.  167 + 421 =</a:t>
            </a:r>
          </a:p>
        </p:txBody>
      </p:sp>
    </p:spTree>
    <p:extLst>
      <p:ext uri="{BB962C8B-B14F-4D97-AF65-F5344CB8AC3E}">
        <p14:creationId xmlns:p14="http://schemas.microsoft.com/office/powerpoint/2010/main" val="4109423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91A4D4-B62A-FD45-A6B7-BD2579E9B3A3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CAE8D-A0BF-F64E-954E-F1945C5417D9}"/>
              </a:ext>
            </a:extLst>
          </p:cNvPr>
          <p:cNvSpPr txBox="1"/>
          <p:nvPr/>
        </p:nvSpPr>
        <p:spPr>
          <a:xfrm>
            <a:off x="3074276" y="2680138"/>
            <a:ext cx="4729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12.	566 – 269 =  </a:t>
            </a:r>
          </a:p>
        </p:txBody>
      </p:sp>
    </p:spTree>
    <p:extLst>
      <p:ext uri="{BB962C8B-B14F-4D97-AF65-F5344CB8AC3E}">
        <p14:creationId xmlns:p14="http://schemas.microsoft.com/office/powerpoint/2010/main" val="4134708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F456DC-FBB7-5049-9042-33F4D5CA0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31092"/>
              </p:ext>
            </p:extLst>
          </p:nvPr>
        </p:nvGraphicFramePr>
        <p:xfrm>
          <a:off x="479173" y="1686537"/>
          <a:ext cx="11233654" cy="351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827">
                  <a:extLst>
                    <a:ext uri="{9D8B030D-6E8A-4147-A177-3AD203B41FA5}">
                      <a16:colId xmlns:a16="http://schemas.microsoft.com/office/drawing/2014/main" val="901924528"/>
                    </a:ext>
                  </a:extLst>
                </a:gridCol>
                <a:gridCol w="5616827">
                  <a:extLst>
                    <a:ext uri="{9D8B030D-6E8A-4147-A177-3AD203B41FA5}">
                      <a16:colId xmlns:a16="http://schemas.microsoft.com/office/drawing/2014/main" val="1207062024"/>
                    </a:ext>
                  </a:extLst>
                </a:gridCol>
              </a:tblGrid>
              <a:tr h="308061">
                <a:tc>
                  <a:txBody>
                    <a:bodyPr/>
                    <a:lstStyle/>
                    <a:p>
                      <a:r>
                        <a:rPr lang="en-US" dirty="0"/>
                        <a:t>Answer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30981"/>
                  </a:ext>
                </a:extLst>
              </a:tr>
              <a:tr h="308061">
                <a:tc>
                  <a:txBody>
                    <a:bodyPr/>
                    <a:lstStyle/>
                    <a:p>
                      <a:r>
                        <a:rPr lang="en-US" dirty="0"/>
                        <a:t>1.     19 </a:t>
                      </a:r>
                      <a:endParaRPr lang="en-US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7.  36</a:t>
                      </a:r>
                      <a:endParaRPr lang="en-US" b="0" i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941831"/>
                  </a:ext>
                </a:extLst>
              </a:tr>
              <a:tr h="30806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="1" i="0" baseline="0" dirty="0"/>
                        <a:t>.     8</a:t>
                      </a:r>
                      <a:endParaRPr lang="en-US" b="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8"/>
                      </a:pPr>
                      <a:r>
                        <a:rPr lang="en-US" b="0" dirty="0"/>
                        <a:t>753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040113"/>
                  </a:ext>
                </a:extLst>
              </a:tr>
              <a:tr h="758484">
                <a:tc>
                  <a:txBody>
                    <a:bodyPr/>
                    <a:lstStyle/>
                    <a:p>
                      <a:r>
                        <a:rPr lang="en-US" dirty="0"/>
                        <a:t>3.     32</a:t>
                      </a:r>
                      <a:endParaRPr lang="en-US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9"/>
                      </a:pPr>
                      <a:r>
                        <a:rPr lang="en-US" dirty="0"/>
                        <a:t>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805842"/>
                  </a:ext>
                </a:extLst>
              </a:tr>
              <a:tr h="308061">
                <a:tc>
                  <a:txBody>
                    <a:bodyPr/>
                    <a:lstStyle/>
                    <a:p>
                      <a:r>
                        <a:rPr lang="en-US" dirty="0"/>
                        <a:t>4.    950  </a:t>
                      </a:r>
                      <a:endParaRPr lang="en-US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10.  350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450587"/>
                  </a:ext>
                </a:extLst>
              </a:tr>
              <a:tr h="308061">
                <a:tc>
                  <a:txBody>
                    <a:bodyPr/>
                    <a:lstStyle/>
                    <a:p>
                      <a:r>
                        <a:rPr lang="en-US" dirty="0"/>
                        <a:t>5.    682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11.  588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490385"/>
                  </a:ext>
                </a:extLst>
              </a:tr>
              <a:tr h="929574">
                <a:tc>
                  <a:txBody>
                    <a:bodyPr/>
                    <a:lstStyle/>
                    <a:p>
                      <a:r>
                        <a:rPr lang="en-US" dirty="0"/>
                        <a:t>6.    30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r>
                        <a:rPr lang="en-US" b="1" i="0" baseline="0" dirty="0"/>
                        <a:t>. </a:t>
                      </a:r>
                      <a:r>
                        <a:rPr lang="en-US" b="0" i="0" baseline="0" dirty="0"/>
                        <a:t>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78184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0819106-4460-244E-9EB0-538579AABA0F}"/>
              </a:ext>
            </a:extLst>
          </p:cNvPr>
          <p:cNvSpPr/>
          <p:nvPr/>
        </p:nvSpPr>
        <p:spPr>
          <a:xfrm>
            <a:off x="1126895" y="267536"/>
            <a:ext cx="2274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4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Weekly Mental </a:t>
            </a:r>
            <a:r>
              <a:rPr lang="en-US" sz="1600" dirty="0" err="1">
                <a:latin typeface="Chalkboard" panose="03050602040202020205" pitchFamily="66" charset="77"/>
              </a:rPr>
              <a:t>Maths</a:t>
            </a:r>
            <a:r>
              <a:rPr lang="en-US" sz="16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08FAE-8017-064F-BD09-A903015CA3DF}"/>
              </a:ext>
            </a:extLst>
          </p:cNvPr>
          <p:cNvSpPr txBox="1"/>
          <p:nvPr/>
        </p:nvSpPr>
        <p:spPr>
          <a:xfrm>
            <a:off x="8593993" y="323080"/>
            <a:ext cx="313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Chalkboard" panose="03050602040202020205" pitchFamily="66" charset="77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9816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F11F54-7A6C-5349-A8F8-63F8B7525AEC}"/>
              </a:ext>
            </a:extLst>
          </p:cNvPr>
          <p:cNvSpPr/>
          <p:nvPr/>
        </p:nvSpPr>
        <p:spPr>
          <a:xfrm>
            <a:off x="9428868" y="464457"/>
            <a:ext cx="2409371" cy="615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Can you remember the units we use when measuring length? </a:t>
            </a:r>
          </a:p>
          <a:p>
            <a:pPr algn="ctr"/>
            <a:endParaRPr lang="en-US" dirty="0">
              <a:latin typeface="Chalkboard" panose="03050602040202020205" pitchFamily="66" charset="77"/>
            </a:endParaRPr>
          </a:p>
          <a:p>
            <a:pPr algn="ctr"/>
            <a:r>
              <a:rPr lang="en-US" dirty="0">
                <a:latin typeface="Chalkboard" panose="03050602040202020205" pitchFamily="66" charset="77"/>
              </a:rPr>
              <a:t>Which is the longest and which is the shortest unit of length – </a:t>
            </a:r>
            <a:r>
              <a:rPr lang="en-US" dirty="0" err="1">
                <a:latin typeface="Chalkboard" panose="03050602040202020205" pitchFamily="66" charset="77"/>
              </a:rPr>
              <a:t>metre</a:t>
            </a:r>
            <a:r>
              <a:rPr lang="en-US" dirty="0">
                <a:latin typeface="Chalkboard" panose="03050602040202020205" pitchFamily="66" charset="77"/>
              </a:rPr>
              <a:t>/</a:t>
            </a:r>
            <a:r>
              <a:rPr lang="en-US" dirty="0" err="1">
                <a:latin typeface="Chalkboard" panose="03050602040202020205" pitchFamily="66" charset="77"/>
              </a:rPr>
              <a:t>centimetre</a:t>
            </a:r>
            <a:r>
              <a:rPr lang="en-US" dirty="0">
                <a:latin typeface="Chalkboard" panose="03050602040202020205" pitchFamily="66" charset="77"/>
              </a:rPr>
              <a:t>? </a:t>
            </a:r>
          </a:p>
          <a:p>
            <a:pPr algn="ctr"/>
            <a:endParaRPr lang="en-US" dirty="0">
              <a:latin typeface="Chalkboard" panose="03050602040202020205" pitchFamily="66" charset="77"/>
            </a:endParaRPr>
          </a:p>
          <a:p>
            <a:pPr algn="ctr"/>
            <a:r>
              <a:rPr lang="en-US" dirty="0">
                <a:latin typeface="Chalkboard" panose="03050602040202020205" pitchFamily="66" charset="77"/>
              </a:rPr>
              <a:t>What do you think about </a:t>
            </a:r>
            <a:r>
              <a:rPr lang="en-US" dirty="0" err="1">
                <a:latin typeface="Chalkboard" panose="03050602040202020205" pitchFamily="66" charset="77"/>
              </a:rPr>
              <a:t>millimetres</a:t>
            </a:r>
            <a:r>
              <a:rPr lang="en-US" dirty="0">
                <a:latin typeface="Chalkboard" panose="03050602040202020205" pitchFamily="66" charset="77"/>
              </a:rPr>
              <a:t>? Do you think they are longer or shorter than a </a:t>
            </a:r>
            <a:r>
              <a:rPr lang="en-US" dirty="0" err="1">
                <a:latin typeface="Chalkboard" panose="03050602040202020205" pitchFamily="66" charset="77"/>
              </a:rPr>
              <a:t>centimetre</a:t>
            </a:r>
            <a:r>
              <a:rPr lang="en-US" dirty="0">
                <a:latin typeface="Chalkboard" panose="03050602040202020205" pitchFamily="66" charset="77"/>
              </a:rPr>
              <a:t>? </a:t>
            </a:r>
          </a:p>
          <a:p>
            <a:pPr algn="ctr"/>
            <a:endParaRPr lang="en-US" b="1" dirty="0">
              <a:latin typeface="Chalkboard" panose="03050602040202020205" pitchFamily="66" charset="77"/>
            </a:endParaRPr>
          </a:p>
          <a:p>
            <a:pPr algn="ctr"/>
            <a:r>
              <a:rPr lang="en-US" b="1" dirty="0">
                <a:latin typeface="Chalkboard" panose="03050602040202020205" pitchFamily="66" charset="77"/>
              </a:rPr>
              <a:t>Can you order the measurements from shortest to longest?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B4AB87-460D-AA48-82C2-095221D9AEDF}"/>
              </a:ext>
            </a:extLst>
          </p:cNvPr>
          <p:cNvSpPr/>
          <p:nvPr/>
        </p:nvSpPr>
        <p:spPr>
          <a:xfrm>
            <a:off x="1138325" y="267536"/>
            <a:ext cx="2819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1 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5B41A-0BEE-9449-A2EE-0F7C4E884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4" y="1370708"/>
            <a:ext cx="7717971" cy="46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B4AB87-460D-AA48-82C2-095221D9AEDF}"/>
              </a:ext>
            </a:extLst>
          </p:cNvPr>
          <p:cNvSpPr/>
          <p:nvPr/>
        </p:nvSpPr>
        <p:spPr>
          <a:xfrm>
            <a:off x="1138325" y="267536"/>
            <a:ext cx="2819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1 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</a:t>
            </a:r>
          </a:p>
        </p:txBody>
      </p:sp>
      <p:pic>
        <p:nvPicPr>
          <p:cNvPr id="1026" name="Picture 2" descr="Ruler Metric Measure - Free vector graphic on Pixabay">
            <a:extLst>
              <a:ext uri="{FF2B5EF4-FFF2-40B4-BE49-F238E27FC236}">
                <a16:creationId xmlns:a16="http://schemas.microsoft.com/office/drawing/2014/main" id="{39D89D91-26D1-E04E-8752-053ADA3FF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2" b="33956"/>
          <a:stretch/>
        </p:blipFill>
        <p:spPr bwMode="auto">
          <a:xfrm>
            <a:off x="1234440" y="2686050"/>
            <a:ext cx="804672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3AB318-BDFF-1144-ABBB-33DF2A303046}"/>
              </a:ext>
            </a:extLst>
          </p:cNvPr>
          <p:cNvCxnSpPr/>
          <p:nvPr/>
        </p:nvCxnSpPr>
        <p:spPr>
          <a:xfrm flipV="1">
            <a:off x="1943100" y="3966210"/>
            <a:ext cx="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33ECC7-AB94-AA46-8CFF-E97C278B5DF5}"/>
              </a:ext>
            </a:extLst>
          </p:cNvPr>
          <p:cNvCxnSpPr/>
          <p:nvPr/>
        </p:nvCxnSpPr>
        <p:spPr>
          <a:xfrm flipV="1">
            <a:off x="2575560" y="3966210"/>
            <a:ext cx="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537C194-755C-7440-AC95-16F7CEB60CDF}"/>
              </a:ext>
            </a:extLst>
          </p:cNvPr>
          <p:cNvSpPr/>
          <p:nvPr/>
        </p:nvSpPr>
        <p:spPr>
          <a:xfrm>
            <a:off x="1234440" y="5701008"/>
            <a:ext cx="2034509" cy="971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These are whole </a:t>
            </a:r>
            <a:r>
              <a:rPr lang="en-US" dirty="0" err="1">
                <a:latin typeface="Chalkboard" panose="03050602040202020205" pitchFamily="66" charset="77"/>
              </a:rPr>
              <a:t>centimetres</a:t>
            </a:r>
            <a:r>
              <a:rPr lang="en-US" dirty="0">
                <a:latin typeface="Chalkboard" panose="03050602040202020205" pitchFamily="66" charset="77"/>
              </a:rPr>
              <a:t> (cm)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1303DB-0188-8E46-BF3C-683D26CA94F0}"/>
              </a:ext>
            </a:extLst>
          </p:cNvPr>
          <p:cNvCxnSpPr/>
          <p:nvPr/>
        </p:nvCxnSpPr>
        <p:spPr>
          <a:xfrm>
            <a:off x="3874770" y="2045970"/>
            <a:ext cx="0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762DCE-CD85-4946-95BA-B623E82A3636}"/>
              </a:ext>
            </a:extLst>
          </p:cNvPr>
          <p:cNvCxnSpPr/>
          <p:nvPr/>
        </p:nvCxnSpPr>
        <p:spPr>
          <a:xfrm>
            <a:off x="3649980" y="2045970"/>
            <a:ext cx="0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386B357-B9F7-FD40-93B3-8D3C5B0760BC}"/>
              </a:ext>
            </a:extLst>
          </p:cNvPr>
          <p:cNvSpPr/>
          <p:nvPr/>
        </p:nvSpPr>
        <p:spPr>
          <a:xfrm>
            <a:off x="1943100" y="1036977"/>
            <a:ext cx="3496061" cy="971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The tiny lines in between the whole </a:t>
            </a:r>
            <a:r>
              <a:rPr lang="en-US" dirty="0" err="1">
                <a:latin typeface="Chalkboard" panose="03050602040202020205" pitchFamily="66" charset="77"/>
              </a:rPr>
              <a:t>centimetres</a:t>
            </a:r>
            <a:r>
              <a:rPr lang="en-US" dirty="0">
                <a:latin typeface="Chalkboard" panose="03050602040202020205" pitchFamily="66" charset="77"/>
              </a:rPr>
              <a:t> (cm) are called </a:t>
            </a:r>
            <a:r>
              <a:rPr lang="en-US" dirty="0" err="1">
                <a:latin typeface="Chalkboard" panose="03050602040202020205" pitchFamily="66" charset="77"/>
              </a:rPr>
              <a:t>millimetres</a:t>
            </a:r>
            <a:r>
              <a:rPr lang="en-US" dirty="0">
                <a:latin typeface="Chalkboard" panose="03050602040202020205" pitchFamily="66" charset="77"/>
              </a:rPr>
              <a:t> (mm)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8F6D4C-1235-CD4E-9842-6119EA086AC6}"/>
              </a:ext>
            </a:extLst>
          </p:cNvPr>
          <p:cNvSpPr/>
          <p:nvPr/>
        </p:nvSpPr>
        <p:spPr>
          <a:xfrm>
            <a:off x="4882565" y="65427"/>
            <a:ext cx="2722741" cy="971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There are 10 </a:t>
            </a:r>
            <a:r>
              <a:rPr lang="en-US" dirty="0" err="1">
                <a:latin typeface="Chalkboard" panose="03050602040202020205" pitchFamily="66" charset="77"/>
              </a:rPr>
              <a:t>millimetres</a:t>
            </a:r>
            <a:r>
              <a:rPr lang="en-US" dirty="0">
                <a:latin typeface="Chalkboard" panose="03050602040202020205" pitchFamily="66" charset="77"/>
              </a:rPr>
              <a:t> (mm) in every 1 </a:t>
            </a:r>
            <a:r>
              <a:rPr lang="en-US" dirty="0" err="1">
                <a:latin typeface="Chalkboard" panose="03050602040202020205" pitchFamily="66" charset="77"/>
              </a:rPr>
              <a:t>centimetre</a:t>
            </a:r>
            <a:r>
              <a:rPr lang="en-US" dirty="0">
                <a:latin typeface="Chalkboard" panose="03050602040202020205" pitchFamily="66" charset="77"/>
              </a:rPr>
              <a:t> (cm)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5E676D-F393-3840-B1DB-0BB0AA93A1E1}"/>
              </a:ext>
            </a:extLst>
          </p:cNvPr>
          <p:cNvCxnSpPr>
            <a:cxnSpLocks/>
          </p:cNvCxnSpPr>
          <p:nvPr/>
        </p:nvCxnSpPr>
        <p:spPr>
          <a:xfrm flipV="1">
            <a:off x="4766310" y="3429000"/>
            <a:ext cx="0" cy="1360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A5F2D3E-26D0-E64B-962C-5AC9EE028CA9}"/>
              </a:ext>
            </a:extLst>
          </p:cNvPr>
          <p:cNvSpPr/>
          <p:nvPr/>
        </p:nvSpPr>
        <p:spPr>
          <a:xfrm>
            <a:off x="3416657" y="4794885"/>
            <a:ext cx="3235162" cy="971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This longer line is half way between each </a:t>
            </a:r>
            <a:r>
              <a:rPr lang="en-US" dirty="0" err="1">
                <a:latin typeface="Chalkboard" panose="03050602040202020205" pitchFamily="66" charset="77"/>
              </a:rPr>
              <a:t>centimetre</a:t>
            </a:r>
            <a:r>
              <a:rPr lang="en-US" dirty="0">
                <a:latin typeface="Chalkboard" panose="03050602040202020205" pitchFamily="66" charset="77"/>
              </a:rPr>
              <a:t> so it equals = 0.5cm or 5mm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BA135C-3B05-FE41-B654-74CBE4F64592}"/>
              </a:ext>
            </a:extLst>
          </p:cNvPr>
          <p:cNvSpPr/>
          <p:nvPr/>
        </p:nvSpPr>
        <p:spPr>
          <a:xfrm>
            <a:off x="4183381" y="2594610"/>
            <a:ext cx="1169225" cy="1600200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9B84E4-8385-1E4A-A0EF-23E38AABEE20}"/>
              </a:ext>
            </a:extLst>
          </p:cNvPr>
          <p:cNvSpPr/>
          <p:nvPr/>
        </p:nvSpPr>
        <p:spPr>
          <a:xfrm>
            <a:off x="5195935" y="5766434"/>
            <a:ext cx="2409371" cy="90612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halkboard" panose="03050602040202020205" pitchFamily="66" charset="77"/>
              </a:rPr>
              <a:t>So this arrow is half way between 5cm and 6cm so it equals = 5.5cm or 5cm and 5mm</a:t>
            </a:r>
            <a:endParaRPr lang="en-US" sz="1600" dirty="0">
              <a:latin typeface="Chalkboard" panose="03050602040202020205" pitchFamily="66" charset="77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585326-58A2-284E-8E1A-37360A69AFE6}"/>
              </a:ext>
            </a:extLst>
          </p:cNvPr>
          <p:cNvCxnSpPr/>
          <p:nvPr/>
        </p:nvCxnSpPr>
        <p:spPr>
          <a:xfrm>
            <a:off x="7006590" y="1908810"/>
            <a:ext cx="0" cy="88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5E8860-3DD3-6249-850F-EE2F481D940A}"/>
              </a:ext>
            </a:extLst>
          </p:cNvPr>
          <p:cNvCxnSpPr/>
          <p:nvPr/>
        </p:nvCxnSpPr>
        <p:spPr>
          <a:xfrm>
            <a:off x="8633460" y="1908810"/>
            <a:ext cx="0" cy="88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BAA9C69-27D2-9247-9CB9-85FEEDAFBD61}"/>
              </a:ext>
            </a:extLst>
          </p:cNvPr>
          <p:cNvSpPr/>
          <p:nvPr/>
        </p:nvSpPr>
        <p:spPr>
          <a:xfrm>
            <a:off x="8406518" y="1744832"/>
            <a:ext cx="1842382" cy="7429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halkboard" panose="03050602040202020205" pitchFamily="66" charset="77"/>
              </a:rPr>
              <a:t>This arrow is pointing to 11.7cm or 11cm and 7mm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800110-6B91-DB4C-B6DD-FA8ADC33A7BD}"/>
              </a:ext>
            </a:extLst>
          </p:cNvPr>
          <p:cNvSpPr/>
          <p:nvPr/>
        </p:nvSpPr>
        <p:spPr>
          <a:xfrm>
            <a:off x="6171457" y="1546564"/>
            <a:ext cx="1842382" cy="7429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halkboard" panose="03050602040202020205" pitchFamily="66" charset="77"/>
              </a:rPr>
              <a:t>This arrow is pointing to 9.1cm or 9cm and 1mm</a:t>
            </a:r>
          </a:p>
        </p:txBody>
      </p:sp>
    </p:spTree>
    <p:extLst>
      <p:ext uri="{BB962C8B-B14F-4D97-AF65-F5344CB8AC3E}">
        <p14:creationId xmlns:p14="http://schemas.microsoft.com/office/powerpoint/2010/main" val="390935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4C86E1-8D0D-2842-907D-A7D991928751}"/>
              </a:ext>
            </a:extLst>
          </p:cNvPr>
          <p:cNvSpPr/>
          <p:nvPr/>
        </p:nvSpPr>
        <p:spPr>
          <a:xfrm>
            <a:off x="8355330" y="1474469"/>
            <a:ext cx="3415302" cy="2108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This week we are going to start looking at measuring length. </a:t>
            </a:r>
          </a:p>
          <a:p>
            <a:pPr algn="ctr"/>
            <a:endParaRPr lang="en-US" b="1" dirty="0">
              <a:latin typeface="Chalkboard" panose="03050602040202020205" pitchFamily="66" charset="77"/>
            </a:endParaRPr>
          </a:p>
          <a:p>
            <a:pPr algn="ctr"/>
            <a:r>
              <a:rPr lang="en-US" b="1" dirty="0">
                <a:latin typeface="Chalkboard" panose="03050602040202020205" pitchFamily="66" charset="77"/>
              </a:rPr>
              <a:t>Can you measure each line with a ruler?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C5F36D-86BE-D145-AF17-980CC50BAE67}"/>
              </a:ext>
            </a:extLst>
          </p:cNvPr>
          <p:cNvSpPr/>
          <p:nvPr/>
        </p:nvSpPr>
        <p:spPr>
          <a:xfrm>
            <a:off x="1138325" y="267536"/>
            <a:ext cx="3261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1 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(VF)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B9CE8-BA32-A346-9754-043DF3269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8" y="1168717"/>
            <a:ext cx="6770361" cy="52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8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F11F54-7A6C-5349-A8F8-63F8B7525AEC}"/>
              </a:ext>
            </a:extLst>
          </p:cNvPr>
          <p:cNvSpPr/>
          <p:nvPr/>
        </p:nvSpPr>
        <p:spPr>
          <a:xfrm>
            <a:off x="4482193" y="389093"/>
            <a:ext cx="7541390" cy="1295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What about these lines? Can you measure these ones?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8F2D92-1FD6-2F47-BCA7-DD5704125BAC}"/>
              </a:ext>
            </a:extLst>
          </p:cNvPr>
          <p:cNvSpPr/>
          <p:nvPr/>
        </p:nvSpPr>
        <p:spPr>
          <a:xfrm>
            <a:off x="1138325" y="267536"/>
            <a:ext cx="3261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1 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(VF)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158B56-786C-7E49-8A0D-F7519F1E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32" y="2197100"/>
            <a:ext cx="9679626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36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41687C-BF5B-784B-8CB2-263B8D904F79}"/>
              </a:ext>
            </a:extLst>
          </p:cNvPr>
          <p:cNvSpPr/>
          <p:nvPr/>
        </p:nvSpPr>
        <p:spPr>
          <a:xfrm>
            <a:off x="1138325" y="267536"/>
            <a:ext cx="3261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Lesson 1 </a:t>
            </a:r>
          </a:p>
          <a:p>
            <a:r>
              <a:rPr lang="en-US" sz="1600" dirty="0">
                <a:latin typeface="Chalkboard" panose="03050602040202020205" pitchFamily="66" charset="77"/>
              </a:rPr>
              <a:t>Small Step: Measure Length (VF)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35194D-6239-A041-8AE9-165BD4421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16" r="9107"/>
          <a:stretch/>
        </p:blipFill>
        <p:spPr>
          <a:xfrm>
            <a:off x="1796042" y="2339828"/>
            <a:ext cx="8390034" cy="217834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FB45776-A900-BC47-B01E-8691F9290D6A}"/>
              </a:ext>
            </a:extLst>
          </p:cNvPr>
          <p:cNvSpPr/>
          <p:nvPr/>
        </p:nvSpPr>
        <p:spPr>
          <a:xfrm>
            <a:off x="4677934" y="706253"/>
            <a:ext cx="6512036" cy="1195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What unit of measurement would you use to measure these real life objects? 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FA5323-8EB0-3447-9553-CDBF24F6EC2B}"/>
              </a:ext>
            </a:extLst>
          </p:cNvPr>
          <p:cNvSpPr/>
          <p:nvPr/>
        </p:nvSpPr>
        <p:spPr>
          <a:xfrm>
            <a:off x="1796042" y="5114686"/>
            <a:ext cx="2103120" cy="9783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millimetres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D4F2E9-292B-2844-A3BF-2AD9F073EB19}"/>
              </a:ext>
            </a:extLst>
          </p:cNvPr>
          <p:cNvSpPr/>
          <p:nvPr/>
        </p:nvSpPr>
        <p:spPr>
          <a:xfrm>
            <a:off x="5142874" y="5122963"/>
            <a:ext cx="2103120" cy="97833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centimetres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B7A329-6BBC-2D48-B2F5-3519E6EDE3DF}"/>
              </a:ext>
            </a:extLst>
          </p:cNvPr>
          <p:cNvSpPr/>
          <p:nvPr/>
        </p:nvSpPr>
        <p:spPr>
          <a:xfrm>
            <a:off x="8479808" y="5122963"/>
            <a:ext cx="2103120" cy="97833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metres</a:t>
            </a:r>
            <a:endParaRPr lang="en-US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9490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{95696305-3997-124F-8BD1-708DE8E463D1}tf16401378</Template>
  <TotalTime>521</TotalTime>
  <Words>1936</Words>
  <Application>Microsoft Macintosh PowerPoint</Application>
  <PresentationFormat>Widescreen</PresentationFormat>
  <Paragraphs>256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Century Gothic</vt:lpstr>
      <vt:lpstr>Chalkboard</vt:lpstr>
      <vt:lpstr>Comic Sans MS</vt:lpstr>
      <vt:lpstr>MS Shell Dlg 2</vt:lpstr>
      <vt:lpstr>Twinkl</vt:lpstr>
      <vt:lpstr>Wingdings</vt:lpstr>
      <vt:lpstr>Wingdings 3</vt:lpstr>
      <vt:lpstr>Madison</vt:lpstr>
      <vt:lpstr>Length and Perimeter</vt:lpstr>
      <vt:lpstr>Information Small Step: Measure Length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Microsoft Office User</dc:creator>
  <cp:lastModifiedBy>Microsoft Office User</cp:lastModifiedBy>
  <cp:revision>70</cp:revision>
  <dcterms:created xsi:type="dcterms:W3CDTF">2020-05-10T16:27:33Z</dcterms:created>
  <dcterms:modified xsi:type="dcterms:W3CDTF">2020-06-12T21:18:32Z</dcterms:modified>
</cp:coreProperties>
</file>